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6" r:id="rId2"/>
    <p:sldId id="257" r:id="rId3"/>
    <p:sldId id="278" r:id="rId4"/>
    <p:sldId id="258" r:id="rId5"/>
    <p:sldId id="259" r:id="rId6"/>
    <p:sldId id="260" r:id="rId7"/>
    <p:sldId id="261" r:id="rId8"/>
    <p:sldId id="262" r:id="rId9"/>
    <p:sldId id="263" r:id="rId10"/>
    <p:sldId id="264" r:id="rId11"/>
    <p:sldId id="265" r:id="rId12"/>
    <p:sldId id="266" r:id="rId13"/>
    <p:sldId id="271" r:id="rId14"/>
    <p:sldId id="272" r:id="rId15"/>
    <p:sldId id="275" r:id="rId16"/>
    <p:sldId id="276" r:id="rId17"/>
    <p:sldId id="268" r:id="rId18"/>
    <p:sldId id="279"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A58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607" autoAdjust="0"/>
    <p:restoredTop sz="86415" autoAdjust="0"/>
  </p:normalViewPr>
  <p:slideViewPr>
    <p:cSldViewPr snapToGrid="0">
      <p:cViewPr varScale="1">
        <p:scale>
          <a:sx n="72" d="100"/>
          <a:sy n="72" d="100"/>
        </p:scale>
        <p:origin x="660" y="6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ECBA82-BFB5-42A3-A300-B86869B3D814}" type="datetimeFigureOut">
              <a:rPr lang="en-US" smtClean="0"/>
              <a:t>4/11/2019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BBF1B-7BC0-4A71-994E-87306F48ADB8}" type="slidenum">
              <a:rPr lang="en-US" smtClean="0"/>
              <a:t>‹#›</a:t>
            </a:fld>
            <a:endParaRPr lang="en-US"/>
          </a:p>
        </p:txBody>
      </p:sp>
    </p:spTree>
    <p:extLst>
      <p:ext uri="{BB962C8B-B14F-4D97-AF65-F5344CB8AC3E}">
        <p14:creationId xmlns:p14="http://schemas.microsoft.com/office/powerpoint/2010/main" val="3063516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 I’d like to thank you for all for being here. My name is Brian Lipinski from the World Resources Institute, and I’m here to share with you the outcome of a yearlong project which has produced two important pieces of work that I think will really help North America and the world at large tackle its problem with food loss and waste. So I’m going to share some of the key aspects of that work with you today.</a:t>
            </a:r>
          </a:p>
        </p:txBody>
      </p:sp>
      <p:sp>
        <p:nvSpPr>
          <p:cNvPr id="4" name="Slide Number Placeholder 3"/>
          <p:cNvSpPr>
            <a:spLocks noGrp="1"/>
          </p:cNvSpPr>
          <p:nvPr>
            <p:ph type="sldNum" sz="quarter" idx="5"/>
          </p:nvPr>
        </p:nvSpPr>
        <p:spPr/>
        <p:txBody>
          <a:bodyPr/>
          <a:lstStyle/>
          <a:p>
            <a:fld id="{27BBBF1B-7BC0-4A71-994E-87306F48ADB8}" type="slidenum">
              <a:rPr lang="en-US" smtClean="0"/>
              <a:t>1</a:t>
            </a:fld>
            <a:endParaRPr lang="en-US"/>
          </a:p>
        </p:txBody>
      </p:sp>
    </p:spTree>
    <p:extLst>
      <p:ext uri="{BB962C8B-B14F-4D97-AF65-F5344CB8AC3E}">
        <p14:creationId xmlns:p14="http://schemas.microsoft.com/office/powerpoint/2010/main" val="9842020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 is difficult to reduce FLW without understanding what causes it. You need to determine not just </a:t>
            </a:r>
            <a:r>
              <a:rPr lang="en-US" sz="1200" b="0" i="1" u="none" strike="noStrike" kern="1200" baseline="0" dirty="0">
                <a:solidFill>
                  <a:schemeClr val="tx1"/>
                </a:solidFill>
                <a:latin typeface="+mn-lt"/>
                <a:ea typeface="+mn-ea"/>
                <a:cs typeface="+mn-cs"/>
              </a:rPr>
              <a:t>what</a:t>
            </a:r>
            <a:r>
              <a:rPr lang="en-US" sz="1200" b="0" i="0" u="none" strike="noStrike" kern="1200" baseline="0" dirty="0">
                <a:solidFill>
                  <a:schemeClr val="tx1"/>
                </a:solidFill>
                <a:latin typeface="+mn-lt"/>
                <a:ea typeface="+mn-ea"/>
                <a:cs typeface="+mn-cs"/>
              </a:rPr>
              <a:t> or </a:t>
            </a:r>
            <a:r>
              <a:rPr lang="en-US" sz="1200" b="0" i="1" u="none" strike="noStrike" kern="1200" baseline="0" dirty="0">
                <a:solidFill>
                  <a:schemeClr val="tx1"/>
                </a:solidFill>
                <a:latin typeface="+mn-lt"/>
                <a:ea typeface="+mn-ea"/>
                <a:cs typeface="+mn-cs"/>
              </a:rPr>
              <a:t> how much</a:t>
            </a:r>
            <a:r>
              <a:rPr lang="en-US" sz="1200" b="0" i="0" u="none" strike="noStrike" kern="1200" baseline="0" dirty="0">
                <a:solidFill>
                  <a:schemeClr val="tx1"/>
                </a:solidFill>
                <a:latin typeface="+mn-lt"/>
                <a:ea typeface="+mn-ea"/>
                <a:cs typeface="+mn-cs"/>
              </a:rPr>
              <a:t> FLW is occurring, but </a:t>
            </a:r>
            <a:r>
              <a:rPr lang="en-US" sz="1200" b="0" i="0" u="sng" strike="noStrike" kern="1200" baseline="0" dirty="0">
                <a:solidFill>
                  <a:schemeClr val="tx1"/>
                </a:solidFill>
                <a:latin typeface="+mn-lt"/>
                <a:ea typeface="+mn-ea"/>
                <a:cs typeface="+mn-cs"/>
              </a:rPr>
              <a:t>why</a:t>
            </a:r>
            <a:r>
              <a:rPr lang="en-US" sz="1200" b="0" i="0" u="none" strike="noStrike" kern="1200" baseline="0" dirty="0">
                <a:solidFill>
                  <a:schemeClr val="tx1"/>
                </a:solidFill>
                <a:latin typeface="+mn-lt"/>
                <a:ea typeface="+mn-ea"/>
                <a:cs typeface="+mn-cs"/>
              </a:rPr>
              <a:t> it is occurring. For example, after performing a waste composition analysis, a restaurant may discover that it is discarding a large amount of tomatoes each week due to spoilage, but that data doesn’t say why the spoilage is occurring. That restaurant will need to investigate further. Maybe it’s due to over-ordering, or due to poor refrigeration? Once the owners of the restaurant know what that root cause is, they can take action to reduce that waste. This module of the guide describes how to track causes of FLW when the information is not obvious in the quantification method. </a:t>
            </a:r>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10</a:t>
            </a:fld>
            <a:endParaRPr lang="en-US"/>
          </a:p>
        </p:txBody>
      </p:sp>
    </p:spTree>
    <p:extLst>
      <p:ext uri="{BB962C8B-B14F-4D97-AF65-F5344CB8AC3E}">
        <p14:creationId xmlns:p14="http://schemas.microsoft.com/office/powerpoint/2010/main" val="1439225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Measuring FLW should go beyond simply measuring the amount of food that leaves the food supply chain. This measurement fails to capture the impacts and benefits of reducing and preventing FLW. Preventing FLW has far-reaching economic, environmental and social benefits that can also be tracked.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guide describes these in three categories: economic/financial, social, and environmental, and provides information and tools on how to use these indicators.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items included are:</a:t>
            </a:r>
          </a:p>
          <a:p>
            <a:endParaRPr lang="en-US" sz="1200" b="0" i="0" u="none" strike="noStrike" kern="1200" baseline="0" dirty="0">
              <a:solidFill>
                <a:schemeClr val="tx1"/>
              </a:solidFill>
              <a:latin typeface="+mn-lt"/>
              <a:ea typeface="+mn-ea"/>
              <a:cs typeface="+mn-cs"/>
            </a:endParaRPr>
          </a:p>
          <a:p>
            <a:r>
              <a:rPr lang="en-US" dirty="0">
                <a:solidFill>
                  <a:schemeClr val="bg1"/>
                </a:solidFill>
              </a:rPr>
              <a:t>Economic/Financial</a:t>
            </a:r>
          </a:p>
          <a:p>
            <a:pPr lvl="1"/>
            <a:r>
              <a:rPr lang="en-US" dirty="0">
                <a:solidFill>
                  <a:schemeClr val="bg1"/>
                </a:solidFill>
              </a:rPr>
              <a:t>Costs of food</a:t>
            </a:r>
          </a:p>
          <a:p>
            <a:pPr lvl="1"/>
            <a:r>
              <a:rPr lang="en-US" dirty="0">
                <a:solidFill>
                  <a:schemeClr val="bg1"/>
                </a:solidFill>
              </a:rPr>
              <a:t>Costs of labor</a:t>
            </a:r>
          </a:p>
          <a:p>
            <a:pPr lvl="1"/>
            <a:r>
              <a:rPr lang="en-US" dirty="0">
                <a:solidFill>
                  <a:schemeClr val="bg1"/>
                </a:solidFill>
              </a:rPr>
              <a:t>Cost of FLW as a percent of food sales</a:t>
            </a:r>
          </a:p>
          <a:p>
            <a:r>
              <a:rPr lang="en-US" dirty="0">
                <a:solidFill>
                  <a:schemeClr val="bg1"/>
                </a:solidFill>
              </a:rPr>
              <a:t>Social</a:t>
            </a:r>
          </a:p>
          <a:p>
            <a:pPr lvl="1"/>
            <a:r>
              <a:rPr lang="en-US" dirty="0">
                <a:solidFill>
                  <a:schemeClr val="bg1"/>
                </a:solidFill>
              </a:rPr>
              <a:t>Amount donated</a:t>
            </a:r>
          </a:p>
          <a:p>
            <a:pPr lvl="1"/>
            <a:r>
              <a:rPr lang="en-US" dirty="0">
                <a:solidFill>
                  <a:schemeClr val="bg1"/>
                </a:solidFill>
              </a:rPr>
              <a:t>Nutritional content</a:t>
            </a:r>
          </a:p>
          <a:p>
            <a:pPr lvl="1"/>
            <a:r>
              <a:rPr lang="en-US" dirty="0">
                <a:solidFill>
                  <a:schemeClr val="bg1"/>
                </a:solidFill>
              </a:rPr>
              <a:t>Meals wasted</a:t>
            </a:r>
          </a:p>
          <a:p>
            <a:r>
              <a:rPr lang="en-US" dirty="0">
                <a:solidFill>
                  <a:schemeClr val="bg1"/>
                </a:solidFill>
              </a:rPr>
              <a:t>Environmental</a:t>
            </a:r>
          </a:p>
          <a:p>
            <a:pPr lvl="1"/>
            <a:r>
              <a:rPr lang="en-US" dirty="0">
                <a:solidFill>
                  <a:schemeClr val="bg1"/>
                </a:solidFill>
              </a:rPr>
              <a:t>Greenhouse gas emissions</a:t>
            </a:r>
          </a:p>
          <a:p>
            <a:pPr lvl="1"/>
            <a:r>
              <a:rPr lang="en-US" dirty="0">
                <a:solidFill>
                  <a:schemeClr val="bg1"/>
                </a:solidFill>
              </a:rPr>
              <a:t>Water</a:t>
            </a:r>
          </a:p>
          <a:p>
            <a:pPr lvl="1"/>
            <a:r>
              <a:rPr lang="en-US" dirty="0">
                <a:solidFill>
                  <a:schemeClr val="bg1"/>
                </a:solidFill>
              </a:rPr>
              <a:t>Land</a:t>
            </a:r>
          </a:p>
          <a:p>
            <a:pPr lvl="1"/>
            <a:r>
              <a:rPr lang="en-US" dirty="0">
                <a:solidFill>
                  <a:schemeClr val="bg1"/>
                </a:solidFill>
              </a:rPr>
              <a:t>Fertilizer</a:t>
            </a:r>
          </a:p>
          <a:p>
            <a:pPr lvl="1"/>
            <a:r>
              <a:rPr lang="en-US" dirty="0">
                <a:solidFill>
                  <a:schemeClr val="bg1"/>
                </a:solidFill>
              </a:rPr>
              <a:t>Energy</a:t>
            </a:r>
          </a:p>
          <a:p>
            <a:pPr lvl="1"/>
            <a:r>
              <a:rPr lang="en-US" dirty="0">
                <a:solidFill>
                  <a:schemeClr val="bg1"/>
                </a:solidFill>
              </a:rPr>
              <a:t>Biodiversity</a:t>
            </a: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11</a:t>
            </a:fld>
            <a:endParaRPr lang="en-US"/>
          </a:p>
        </p:txBody>
      </p:sp>
    </p:spTree>
    <p:extLst>
      <p:ext uri="{BB962C8B-B14F-4D97-AF65-F5344CB8AC3E}">
        <p14:creationId xmlns:p14="http://schemas.microsoft.com/office/powerpoint/2010/main" val="707284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Finally, the guide provides guidance for different sectors of the food supply chain on how to actually measure food loss and waste. Each section contains a short description of the sector and guidance on how to select the most appropriate measurement method for it, as well as a case study of how a company in that sector measured (or could measure) FLW. </a:t>
            </a:r>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12</a:t>
            </a:fld>
            <a:endParaRPr lang="en-US"/>
          </a:p>
        </p:txBody>
      </p:sp>
    </p:spTree>
    <p:extLst>
      <p:ext uri="{BB962C8B-B14F-4D97-AF65-F5344CB8AC3E}">
        <p14:creationId xmlns:p14="http://schemas.microsoft.com/office/powerpoint/2010/main" val="315081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it is recommended that you only use 1-2 of these sectoral slides depending on the audience of interest and adapt the text on the “Primary Production” slide to be relevant to the sector or sectors you are presenting. Going through each sector would be repetitive and bore the audience. Instead, place the other sectoral slides in an Annex after the final slide and reference those tables if asked during a Q&amp;A period.)</a:t>
            </a:r>
          </a:p>
        </p:txBody>
      </p:sp>
      <p:sp>
        <p:nvSpPr>
          <p:cNvPr id="4" name="Slide Number Placeholder 3"/>
          <p:cNvSpPr>
            <a:spLocks noGrp="1"/>
          </p:cNvSpPr>
          <p:nvPr>
            <p:ph type="sldNum" sz="quarter" idx="5"/>
          </p:nvPr>
        </p:nvSpPr>
        <p:spPr/>
        <p:txBody>
          <a:bodyPr/>
          <a:lstStyle/>
          <a:p>
            <a:fld id="{27BBBF1B-7BC0-4A71-994E-87306F48ADB8}" type="slidenum">
              <a:rPr lang="en-US" smtClean="0"/>
              <a:t>13</a:t>
            </a:fld>
            <a:endParaRPr lang="en-US"/>
          </a:p>
        </p:txBody>
      </p:sp>
    </p:spTree>
    <p:extLst>
      <p:ext uri="{BB962C8B-B14F-4D97-AF65-F5344CB8AC3E}">
        <p14:creationId xmlns:p14="http://schemas.microsoft.com/office/powerpoint/2010/main" val="4196964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PRESENTER: it is recommended that you only use 1-2 of these sectoral slides depending on the audience of interest and adapt the text on the “Primary Production” slide to be relevant to the sector or sectors you are presenting. Going through each sector would be repetitive and bore the audience. Instead, place the other sectoral slides in an Annex after the final slide and reference those tables if asked during a Q&amp;A period.)</a:t>
            </a:r>
          </a:p>
        </p:txBody>
      </p:sp>
      <p:sp>
        <p:nvSpPr>
          <p:cNvPr id="4" name="Slide Number Placeholder 3"/>
          <p:cNvSpPr>
            <a:spLocks noGrp="1"/>
          </p:cNvSpPr>
          <p:nvPr>
            <p:ph type="sldNum" sz="quarter" idx="5"/>
          </p:nvPr>
        </p:nvSpPr>
        <p:spPr/>
        <p:txBody>
          <a:bodyPr/>
          <a:lstStyle/>
          <a:p>
            <a:fld id="{27BBBF1B-7BC0-4A71-994E-87306F48ADB8}" type="slidenum">
              <a:rPr lang="en-US" smtClean="0"/>
              <a:t>14</a:t>
            </a:fld>
            <a:endParaRPr lang="en-US"/>
          </a:p>
        </p:txBody>
      </p:sp>
    </p:spTree>
    <p:extLst>
      <p:ext uri="{BB962C8B-B14F-4D97-AF65-F5344CB8AC3E}">
        <p14:creationId xmlns:p14="http://schemas.microsoft.com/office/powerpoint/2010/main" val="307427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some excellent case studies showing the usefulness of this guide. The first is from Beau’s Brewery, Canada’s largest craft brewery. In 2018, Beau’s partnered with the Commission for Environmental Cooperation and Enviro-Stewards to undertake a Food Loss Prevention Case Study focused on food loss to the drain. Enviro-Stewards carried out an assessment of the brewery’s loss and waste using the guide, using a mix of methods including direct measurement, interviews, proxy data, records, and mass balance equations. From this assessment they identified three food loss prevention opportunities that would allow Beau’s to increase production, save money and reduce embedded emissions. By implementing these measures, Beau’s could increase product yield by 7.4 percent, with a payback of less than one year and savings of C$722,000 per year. Implementing these measures would also significantly reduce organic waste haulage, reduce loadings entering the effluent treatment system, reduce embedded greenhouse gas (GHG) emissions by 590 </a:t>
            </a:r>
            <a:r>
              <a:rPr lang="en-US" dirty="0" err="1"/>
              <a:t>tonnes</a:t>
            </a:r>
            <a:r>
              <a:rPr lang="en-US" dirty="0"/>
              <a:t> per year, and preserve food calories equivalent to 165,000 meals per year.</a:t>
            </a:r>
          </a:p>
          <a:p>
            <a:endParaRPr lang="en-US" dirty="0"/>
          </a:p>
          <a:p>
            <a:r>
              <a:rPr lang="en-US" dirty="0"/>
              <a:t>The three prevention opportunities were: 1. Recovery of additional wort from brew kettles following each batch; 2. Recovery of additional beer from fermenter yeast; and 3. Reducing product loss during kegging. </a:t>
            </a:r>
          </a:p>
        </p:txBody>
      </p:sp>
      <p:sp>
        <p:nvSpPr>
          <p:cNvPr id="4" name="Slide Number Placeholder 3"/>
          <p:cNvSpPr>
            <a:spLocks noGrp="1"/>
          </p:cNvSpPr>
          <p:nvPr>
            <p:ph type="sldNum" sz="quarter" idx="5"/>
          </p:nvPr>
        </p:nvSpPr>
        <p:spPr/>
        <p:txBody>
          <a:bodyPr/>
          <a:lstStyle/>
          <a:p>
            <a:fld id="{27BBBF1B-7BC0-4A71-994E-87306F48ADB8}" type="slidenum">
              <a:rPr lang="en-US" smtClean="0"/>
              <a:t>15</a:t>
            </a:fld>
            <a:endParaRPr lang="en-US"/>
          </a:p>
        </p:txBody>
      </p:sp>
    </p:spTree>
    <p:extLst>
      <p:ext uri="{BB962C8B-B14F-4D97-AF65-F5344CB8AC3E}">
        <p14:creationId xmlns:p14="http://schemas.microsoft.com/office/powerpoint/2010/main" val="2125098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case study is from Toks, a Mexican restaurant chain with over 200 locations. In 2018, in one location Toks carried out a sample measurement exercise and discovered that total FLW generated in the establishment in one year represents the equivalent of 31,006 meals, equal in weight to 17.9 tons per year handled as waste. Additionally, around 27% of the waste generated in the pre-consumer process is made up of food.</a:t>
            </a:r>
          </a:p>
          <a:p>
            <a:endParaRPr lang="en-US" dirty="0"/>
          </a:p>
          <a:p>
            <a:r>
              <a:rPr lang="en-US" dirty="0"/>
              <a:t>By conducting a measurement exercise comprised of a number of methods found in the practical guide, Toks identified three areas of solutions, based on the FLW hierarchy: </a:t>
            </a:r>
          </a:p>
          <a:p>
            <a:endParaRPr lang="en-US" dirty="0"/>
          </a:p>
          <a:p>
            <a:r>
              <a:rPr lang="en-US" dirty="0"/>
              <a:t>Prevention/Source reduction: a) sensitizing personnel to better use inputs or raw materials; b) implementing measures enabling the reuse of some foods in the branch's operations; c) preparing smaller quantities of food; d) modifying or substituting some of the food containers used; e) informing the customer and offering FLW reduction options.</a:t>
            </a:r>
          </a:p>
          <a:p>
            <a:endParaRPr lang="en-US" dirty="0"/>
          </a:p>
          <a:p>
            <a:r>
              <a:rPr lang="en-US" dirty="0"/>
              <a:t>Feed hungry people: organizing excess food donation activities through different means, such as food banks.</a:t>
            </a:r>
          </a:p>
          <a:p>
            <a:endParaRPr lang="en-US" dirty="0"/>
          </a:p>
          <a:p>
            <a:r>
              <a:rPr lang="en-US" dirty="0"/>
              <a:t>Feed animals: a) acquiring the necessary equipment to storage food at the branch, ensuring its adequate conservation and subsequent valorization; b) executing agreements with service providers interested in using this food.</a:t>
            </a:r>
          </a:p>
          <a:p>
            <a:endParaRPr lang="en-US" dirty="0"/>
          </a:p>
          <a:p>
            <a:r>
              <a:rPr lang="en-US" dirty="0"/>
              <a:t>They found that their return on investment should pay for itself within 0.6 years, and would allow them to donate 3,8 tons of food per year. So as you can see, by working with the practical guide, the company is able to benefit financially, there are societal benefits through additional donated food, and their environmental impact is reduced.</a:t>
            </a:r>
          </a:p>
        </p:txBody>
      </p:sp>
      <p:sp>
        <p:nvSpPr>
          <p:cNvPr id="4" name="Slide Number Placeholder 3"/>
          <p:cNvSpPr>
            <a:spLocks noGrp="1"/>
          </p:cNvSpPr>
          <p:nvPr>
            <p:ph type="sldNum" sz="quarter" idx="5"/>
          </p:nvPr>
        </p:nvSpPr>
        <p:spPr/>
        <p:txBody>
          <a:bodyPr/>
          <a:lstStyle/>
          <a:p>
            <a:fld id="{27BBBF1B-7BC0-4A71-994E-87306F48ADB8}" type="slidenum">
              <a:rPr lang="en-US" smtClean="0"/>
              <a:t>16</a:t>
            </a:fld>
            <a:endParaRPr lang="en-US"/>
          </a:p>
        </p:txBody>
      </p:sp>
    </p:spTree>
    <p:extLst>
      <p:ext uri="{BB962C8B-B14F-4D97-AF65-F5344CB8AC3E}">
        <p14:creationId xmlns:p14="http://schemas.microsoft.com/office/powerpoint/2010/main" val="3686007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summary of the guide, but I invite you to dig in yourself and discover the additional detail contained within. The guide can be downloaded from www.cec.org/measurement in Spanish, English and French. I’ll be happy to take any additional questions during the Q&amp;A period, and thank you again.</a:t>
            </a:r>
          </a:p>
        </p:txBody>
      </p:sp>
      <p:sp>
        <p:nvSpPr>
          <p:cNvPr id="4" name="Slide Number Placeholder 3"/>
          <p:cNvSpPr>
            <a:spLocks noGrp="1"/>
          </p:cNvSpPr>
          <p:nvPr>
            <p:ph type="sldNum" sz="quarter" idx="5"/>
          </p:nvPr>
        </p:nvSpPr>
        <p:spPr/>
        <p:txBody>
          <a:bodyPr/>
          <a:lstStyle/>
          <a:p>
            <a:fld id="{27BBBF1B-7BC0-4A71-994E-87306F48ADB8}" type="slidenum">
              <a:rPr lang="en-US" smtClean="0"/>
              <a:t>17</a:t>
            </a:fld>
            <a:endParaRPr lang="en-US"/>
          </a:p>
        </p:txBody>
      </p:sp>
    </p:spTree>
    <p:extLst>
      <p:ext uri="{BB962C8B-B14F-4D97-AF65-F5344CB8AC3E}">
        <p14:creationId xmlns:p14="http://schemas.microsoft.com/office/powerpoint/2010/main" val="23393976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summary of the guide, but I invite you to dig in yourself and discover the additional detail contained within. The guide can be downloaded from www.cec.org/measurement in Spanish, English and French. I’ll be happy to take any additional questions during the Q&amp;A period, and thank you again.</a:t>
            </a:r>
          </a:p>
        </p:txBody>
      </p:sp>
      <p:sp>
        <p:nvSpPr>
          <p:cNvPr id="4" name="Slide Number Placeholder 3"/>
          <p:cNvSpPr>
            <a:spLocks noGrp="1"/>
          </p:cNvSpPr>
          <p:nvPr>
            <p:ph type="sldNum" sz="quarter" idx="5"/>
          </p:nvPr>
        </p:nvSpPr>
        <p:spPr/>
        <p:txBody>
          <a:bodyPr/>
          <a:lstStyle/>
          <a:p>
            <a:fld id="{27BBBF1B-7BC0-4A71-994E-87306F48ADB8}" type="slidenum">
              <a:rPr lang="en-US" smtClean="0"/>
              <a:t>18</a:t>
            </a:fld>
            <a:endParaRPr lang="en-US"/>
          </a:p>
        </p:txBody>
      </p:sp>
    </p:spTree>
    <p:extLst>
      <p:ext uri="{BB962C8B-B14F-4D97-AF65-F5344CB8AC3E}">
        <p14:creationId xmlns:p14="http://schemas.microsoft.com/office/powerpoint/2010/main" val="428934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the course of 2018, with the generous support of the Commission for Environmental Cooperation, we convened an expert group focused on the question of food loss and waste measurement. Specifically, we wanted to develop a set of resources for businesses and governments in North America who were interested in measuring their food loss and waste toward the goal of food loss and waste prevention and reduction.  Through this project, we have developed two resources that will assist in the measurement process. </a:t>
            </a:r>
          </a:p>
          <a:p>
            <a:endParaRPr lang="en-US" dirty="0"/>
          </a:p>
          <a:p>
            <a:r>
              <a:rPr lang="en-US" dirty="0"/>
              <a:t>The first, which you see before you, is titled simply “Why and How to Measure Food Loss and Waste: A Practical Guide.” It contains a series of steps that will walk a new user through the process of food loss and waste measurement, which I’ll walk us through during this presentation. The other document is a longer Technical Report, which provides a deeper amount of detail and research for those who might want to dig a bit deeper.</a:t>
            </a:r>
            <a:r>
              <a:rPr lang="en-US" sz="1200" b="0" i="0" kern="1200" dirty="0">
                <a:solidFill>
                  <a:schemeClr val="tx1"/>
                </a:solidFill>
                <a:effectLst/>
                <a:latin typeface="+mn-lt"/>
                <a:ea typeface="+mn-ea"/>
                <a:cs typeface="+mn-cs"/>
              </a:rPr>
              <a:t> The report discusses the methods for quantifying FLW and surplus across the supply chain and the approaches for estimating environmental, financial and social impacts caused by FLW and food surplus. It includes detailed information that supports the practical guide, allowing the latter to be a more user-friendly document. Together, the two documents are designed to help governments, the food industry, business, institutions and nonprofit organizations better understand FLW and surplus measurement at each stage of the food supply chain within North America.</a:t>
            </a:r>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2</a:t>
            </a:fld>
            <a:endParaRPr lang="en-US"/>
          </a:p>
        </p:txBody>
      </p:sp>
    </p:spTree>
    <p:extLst>
      <p:ext uri="{BB962C8B-B14F-4D97-AF65-F5344CB8AC3E}">
        <p14:creationId xmlns:p14="http://schemas.microsoft.com/office/powerpoint/2010/main" val="1107493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 is broken up into seven modules, which walk the user through the steps necessary to understand why measuring food loss and waste (or FLW for short) is beneficial for them, and then how to go about doing it. The guide is fully interactive and not intended to be a cover-to-cover read – instead, in the digital version it’s completely interactive and allows the user to jump to whatever interests them the most. </a:t>
            </a:r>
          </a:p>
          <a:p>
            <a:endParaRPr lang="en-US" dirty="0"/>
          </a:p>
          <a:p>
            <a:r>
              <a:rPr lang="en-US" dirty="0"/>
              <a:t>So for our purposes today, I’d like to go through each of these sections for you quickly so that you understand just how useful and beneficial this resource can be.</a:t>
            </a:r>
          </a:p>
        </p:txBody>
      </p:sp>
      <p:sp>
        <p:nvSpPr>
          <p:cNvPr id="4" name="Slide Number Placeholder 3"/>
          <p:cNvSpPr>
            <a:spLocks noGrp="1"/>
          </p:cNvSpPr>
          <p:nvPr>
            <p:ph type="sldNum" sz="quarter" idx="5"/>
          </p:nvPr>
        </p:nvSpPr>
        <p:spPr/>
        <p:txBody>
          <a:bodyPr/>
          <a:lstStyle/>
          <a:p>
            <a:fld id="{27BBBF1B-7BC0-4A71-994E-87306F48ADB8}" type="slidenum">
              <a:rPr lang="en-US" smtClean="0"/>
              <a:t>3</a:t>
            </a:fld>
            <a:endParaRPr lang="en-US"/>
          </a:p>
        </p:txBody>
      </p:sp>
    </p:spTree>
    <p:extLst>
      <p:ext uri="{BB962C8B-B14F-4D97-AF65-F5344CB8AC3E}">
        <p14:creationId xmlns:p14="http://schemas.microsoft.com/office/powerpoint/2010/main" val="2680049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guide is broken up into seven modules, which walk the user through the steps necessary to understand why measuring food loss and waste (or FLW for short) is beneficial for them, and then how to go about doing it. The guide is fully interactive and not intended to be a cover-to-cover read – instead, in the digital version it’s completely interactive and allows the user to jump to whatever interests them the most. </a:t>
            </a:r>
          </a:p>
          <a:p>
            <a:endParaRPr lang="en-US" dirty="0"/>
          </a:p>
          <a:p>
            <a:r>
              <a:rPr lang="en-US" dirty="0"/>
              <a:t>So for our purposes today, I’d like to go through each of these sections for you quickly so that you understand just how useful and beneficial this resource can be.</a:t>
            </a:r>
          </a:p>
        </p:txBody>
      </p:sp>
      <p:sp>
        <p:nvSpPr>
          <p:cNvPr id="4" name="Slide Number Placeholder 3"/>
          <p:cNvSpPr>
            <a:spLocks noGrp="1"/>
          </p:cNvSpPr>
          <p:nvPr>
            <p:ph type="sldNum" sz="quarter" idx="5"/>
          </p:nvPr>
        </p:nvSpPr>
        <p:spPr/>
        <p:txBody>
          <a:bodyPr/>
          <a:lstStyle/>
          <a:p>
            <a:fld id="{27BBBF1B-7BC0-4A71-994E-87306F48ADB8}" type="slidenum">
              <a:rPr lang="en-US" smtClean="0"/>
              <a:t>4</a:t>
            </a:fld>
            <a:endParaRPr lang="en-US"/>
          </a:p>
        </p:txBody>
      </p:sp>
    </p:spTree>
    <p:extLst>
      <p:ext uri="{BB962C8B-B14F-4D97-AF65-F5344CB8AC3E}">
        <p14:creationId xmlns:p14="http://schemas.microsoft.com/office/powerpoint/2010/main" val="1508239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Measure FLW? </a:t>
            </a:r>
            <a:r>
              <a:rPr lang="en-US" sz="1200" b="0" i="0" u="none" strike="noStrike" kern="1200" baseline="0" dirty="0">
                <a:solidFill>
                  <a:schemeClr val="tx1"/>
                </a:solidFill>
                <a:latin typeface="+mn-lt"/>
                <a:ea typeface="+mn-ea"/>
                <a:cs typeface="+mn-cs"/>
              </a:rPr>
              <a:t>A significant amount of food grown for human consumption is never eaten. In fact, by weight, about </a:t>
            </a:r>
            <a:r>
              <a:rPr lang="en-US" sz="1200" b="0" i="1" u="none" strike="noStrike" kern="1200" baseline="0" dirty="0">
                <a:solidFill>
                  <a:schemeClr val="tx1"/>
                </a:solidFill>
                <a:latin typeface="+mn-lt"/>
                <a:ea typeface="+mn-ea"/>
                <a:cs typeface="+mn-cs"/>
              </a:rPr>
              <a:t>one-third of all food produced in the world in 2009 was lost or wasted </a:t>
            </a:r>
            <a:r>
              <a:rPr lang="en-US" sz="1200" b="0" i="0" u="none" strike="noStrike" kern="1200" baseline="0" dirty="0">
                <a:solidFill>
                  <a:schemeClr val="tx1"/>
                </a:solidFill>
                <a:latin typeface="+mn-lt"/>
                <a:ea typeface="+mn-ea"/>
                <a:cs typeface="+mn-cs"/>
              </a:rPr>
              <a:t>(FAO 2011). In North America, approximately 168 million </a:t>
            </a:r>
            <a:r>
              <a:rPr lang="en-US" sz="1200" b="0" i="0" u="none" strike="noStrike" kern="1200" baseline="0" dirty="0" err="1">
                <a:solidFill>
                  <a:schemeClr val="tx1"/>
                </a:solidFill>
                <a:latin typeface="+mn-lt"/>
                <a:ea typeface="+mn-ea"/>
                <a:cs typeface="+mn-cs"/>
              </a:rPr>
              <a:t>tonnes</a:t>
            </a:r>
            <a:r>
              <a:rPr lang="en-US" sz="1200" b="0" i="0" u="none" strike="noStrike" kern="1200" baseline="0" dirty="0">
                <a:solidFill>
                  <a:schemeClr val="tx1"/>
                </a:solidFill>
                <a:latin typeface="+mn-lt"/>
                <a:ea typeface="+mn-ea"/>
                <a:cs typeface="+mn-cs"/>
              </a:rPr>
              <a:t> of FLW are generated annually.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Therefore, this level of inefficiency suggests three strong incentives to reduce food loss and waste: economic, environmental and social.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Economically: wasted food equals wasted money. The huge amounts of food lost or wasted are currently considered part of the cost of doing business as usual. Rather than trying to maximize the value of food produced, companies and other organizations tend to focus on the disposal costs for the products that are lost or wasted. Companies could make significant economic gains by putting food headed for the waste stream to profitable uses.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Socially: Hunger is still a problem for each of the North American countries, and yet, significant amounts of food still get lost or wasted. Surplus edible food can be redistributed to food banks, food rescue agencies and other charities, which can direct it to food insecure populations, making good use of the food rather than disposing of it.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Environmentally: When food is lost or wasted, all of the environmental inputs used on that food are wasted as well (FAO 2011). That means all the land, water, fertilizer, fuel and other resources that produced, processed, or transported a food item are wasted when food meant to be consumed by people is thrown away. Food waste sent to landfills creates methane—a powerful greenhouse gas. Thus, reducing FLW can reduce a company’s environmental footprint. </a:t>
            </a:r>
          </a:p>
          <a:p>
            <a:r>
              <a:rPr lang="en-US" dirty="0"/>
              <a:t> </a:t>
            </a:r>
          </a:p>
        </p:txBody>
      </p:sp>
      <p:sp>
        <p:nvSpPr>
          <p:cNvPr id="4" name="Slide Number Placeholder 3"/>
          <p:cNvSpPr>
            <a:spLocks noGrp="1"/>
          </p:cNvSpPr>
          <p:nvPr>
            <p:ph type="sldNum" sz="quarter" idx="5"/>
          </p:nvPr>
        </p:nvSpPr>
        <p:spPr/>
        <p:txBody>
          <a:bodyPr/>
          <a:lstStyle/>
          <a:p>
            <a:fld id="{27BBBF1B-7BC0-4A71-994E-87306F48ADB8}" type="slidenum">
              <a:rPr lang="en-US" smtClean="0"/>
              <a:t>5</a:t>
            </a:fld>
            <a:endParaRPr lang="en-US"/>
          </a:p>
        </p:txBody>
      </p:sp>
    </p:spTree>
    <p:extLst>
      <p:ext uri="{BB962C8B-B14F-4D97-AF65-F5344CB8AC3E}">
        <p14:creationId xmlns:p14="http://schemas.microsoft.com/office/powerpoint/2010/main" val="674062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What you see here, is what we call The Food Recovery Hierarchy. And what it shows is that when trying to reduce FLW, the first emphasis should be on </a:t>
            </a:r>
            <a:r>
              <a:rPr lang="en-US" sz="1200" b="0" i="1" u="none" strike="noStrike" kern="1200" baseline="0" dirty="0">
                <a:solidFill>
                  <a:schemeClr val="tx1"/>
                </a:solidFill>
                <a:latin typeface="+mn-lt"/>
                <a:ea typeface="+mn-ea"/>
                <a:cs typeface="+mn-cs"/>
              </a:rPr>
              <a:t>prevention</a:t>
            </a:r>
            <a:r>
              <a:rPr lang="en-US" sz="1200" b="0" i="0" u="none" strike="noStrike" kern="1200" baseline="0" dirty="0">
                <a:solidFill>
                  <a:schemeClr val="tx1"/>
                </a:solidFill>
                <a:latin typeface="+mn-lt"/>
                <a:ea typeface="+mn-ea"/>
                <a:cs typeface="+mn-cs"/>
              </a:rPr>
              <a:t>, or source reduction. Although some end-of-life destinations for FLW have fewer negative impacts than others (for example, FLW going to animal feed is preferable to FLW going to a landfill), prevention should be the foremost goal. This principle is reflected in the Food Recovery Hierarchy, originally developed by the United States Environmental Protection Agency (US EPA).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Source reduction (i.e., preventing food waste in the first place) is the most desirable way to address FLW because it prevents the negative social, environmental and economic impacts of producing food that is wasted. </a:t>
            </a:r>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6</a:t>
            </a:fld>
            <a:endParaRPr lang="en-US"/>
          </a:p>
        </p:txBody>
      </p:sp>
    </p:spTree>
    <p:extLst>
      <p:ext uri="{BB962C8B-B14F-4D97-AF65-F5344CB8AC3E}">
        <p14:creationId xmlns:p14="http://schemas.microsoft.com/office/powerpoint/2010/main" val="210593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know WHY you want to measure FLW, you’ll need to determine your business case for doing so. This starts with measurement – you need to know how much food loss and waste are costing you at the moment, and what the opportunity is for preventing that. Measurement also allows you to determine what kinds of food are being lost or wasted at what stage of the food supply chain, so that you know where to target action. A common mistake, though, in this stage is to only consider the cost of disposing the food, when in fact you should be considering the value of the food as well. </a:t>
            </a:r>
            <a:r>
              <a:rPr lang="en-US" sz="1200" b="0" i="0" u="none" strike="noStrike" kern="1200" baseline="0" dirty="0">
                <a:solidFill>
                  <a:schemeClr val="tx1"/>
                </a:solidFill>
                <a:latin typeface="+mn-lt"/>
                <a:ea typeface="+mn-ea"/>
                <a:cs typeface="+mn-cs"/>
              </a:rPr>
              <a:t>For example, imagine a manufacturer that makes tomato paste. This manufacturer sends a </a:t>
            </a:r>
            <a:r>
              <a:rPr lang="en-US" sz="1200" b="0" i="0" u="none" strike="noStrike" kern="1200" baseline="0" dirty="0" err="1">
                <a:solidFill>
                  <a:schemeClr val="tx1"/>
                </a:solidFill>
                <a:latin typeface="+mn-lt"/>
                <a:ea typeface="+mn-ea"/>
                <a:cs typeface="+mn-cs"/>
              </a:rPr>
              <a:t>tonne</a:t>
            </a:r>
            <a:r>
              <a:rPr lang="en-US" sz="1200" b="0" i="0" u="none" strike="noStrike" kern="1200" baseline="0" dirty="0">
                <a:solidFill>
                  <a:schemeClr val="tx1"/>
                </a:solidFill>
                <a:latin typeface="+mn-lt"/>
                <a:ea typeface="+mn-ea"/>
                <a:cs typeface="+mn-cs"/>
              </a:rPr>
              <a:t> of tomato waste to the landfill each month at a cost of $100. However, that same amount of tomatoes are valued at $900 at the time they are removed from the food supply chain. So in actuality, the cost of the FLW is the $900 in lost product value in addition to the $100 in disposal fees, resulting in a total loss of $1,000 each month. </a:t>
            </a:r>
            <a:endParaRPr lang="en-US" dirty="0"/>
          </a:p>
          <a:p>
            <a:endParaRPr lang="en-US" dirty="0"/>
          </a:p>
          <a:p>
            <a:r>
              <a:rPr lang="en-US" dirty="0"/>
              <a:t>Once you have a measurement, you can take action. You’ll have the information necessary to tailor your food loss and waste prevention and reduction to the interventions that will be most beneficial to you. And payback periods for these steps can be quick – often less than a year.</a:t>
            </a:r>
          </a:p>
        </p:txBody>
      </p:sp>
      <p:sp>
        <p:nvSpPr>
          <p:cNvPr id="4" name="Slide Number Placeholder 3"/>
          <p:cNvSpPr>
            <a:spLocks noGrp="1"/>
          </p:cNvSpPr>
          <p:nvPr>
            <p:ph type="sldNum" sz="quarter" idx="5"/>
          </p:nvPr>
        </p:nvSpPr>
        <p:spPr/>
        <p:txBody>
          <a:bodyPr/>
          <a:lstStyle/>
          <a:p>
            <a:fld id="{27BBBF1B-7BC0-4A71-994E-87306F48ADB8}" type="slidenum">
              <a:rPr lang="en-US" smtClean="0"/>
              <a:t>7</a:t>
            </a:fld>
            <a:endParaRPr lang="en-US"/>
          </a:p>
        </p:txBody>
      </p:sp>
    </p:spTree>
    <p:extLst>
      <p:ext uri="{BB962C8B-B14F-4D97-AF65-F5344CB8AC3E}">
        <p14:creationId xmlns:p14="http://schemas.microsoft.com/office/powerpoint/2010/main" val="3734306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can have the best economic assessment in the world, though, and it doesn’t necessarily guarantee success. Measuring and reducing food loss and waste is a big adjustment for many businesses, governments and other organizations. Achieving significant reductions means challenging key assumptions about how a system operates. To accomplish significant change, you must prepare for it.</a:t>
            </a:r>
          </a:p>
          <a:p>
            <a:r>
              <a:rPr lang="en-US" sz="1200" b="0" i="0" u="none" strike="noStrike" kern="1200" baseline="0" dirty="0">
                <a:solidFill>
                  <a:schemeClr val="tx1"/>
                </a:solidFill>
                <a:latin typeface="+mn-lt"/>
                <a:ea typeface="+mn-ea"/>
                <a:cs typeface="+mn-cs"/>
              </a:rPr>
              <a:t>. </a:t>
            </a:r>
          </a:p>
          <a:p>
            <a:r>
              <a:rPr lang="en-US" sz="1200" b="0" i="0" u="none" strike="noStrike" kern="1200" baseline="0" dirty="0">
                <a:solidFill>
                  <a:schemeClr val="tx1"/>
                </a:solidFill>
                <a:latin typeface="+mn-lt"/>
                <a:ea typeface="+mn-ea"/>
                <a:cs typeface="+mn-cs"/>
              </a:rPr>
              <a:t>Within an organization, individuals will find many reasons to resist taking action on FLW. These concerns are often legitimate and should not be disregarded. However, they generally fall into broad categories, like the following: “We don’t waste any food.” “We have too much else going on.” “It’s not worth the cost.” “This is the way we’ve always done things.” “This isn’t working.” The guide offers advice on how to approach each of these common and understandable concerns.</a:t>
            </a:r>
          </a:p>
          <a:p>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8</a:t>
            </a:fld>
            <a:endParaRPr lang="en-US"/>
          </a:p>
        </p:txBody>
      </p:sp>
    </p:spTree>
    <p:extLst>
      <p:ext uri="{BB962C8B-B14F-4D97-AF65-F5344CB8AC3E}">
        <p14:creationId xmlns:p14="http://schemas.microsoft.com/office/powerpoint/2010/main" val="4019046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Once you’ve determined that it is worthwhile to measure FLW, define what FLW means in your operations and how you will communicate that information, both internally and externally. Reporting FLW data publicly has multiple benefits: it raises awareness of the issue, allows for information-sharing among businesses, provides information to policymakers and assists FLW tracking efforts over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I won’t get into too much technical detail here, but the guide uses the international Food Loss and Waste Accounting and Reporting Standard as a guide, which says that you should define food loss and waste by saying :</a:t>
            </a:r>
          </a:p>
          <a:p>
            <a:r>
              <a:rPr lang="en-US" sz="1200" b="0" i="0" u="none" strike="noStrike" kern="1200" baseline="0" dirty="0">
                <a:solidFill>
                  <a:schemeClr val="tx1"/>
                </a:solidFill>
                <a:latin typeface="+mn-lt"/>
                <a:ea typeface="+mn-ea"/>
                <a:cs typeface="+mn-cs"/>
              </a:rPr>
              <a:t>the timeframe in which it was measured,</a:t>
            </a:r>
          </a:p>
          <a:p>
            <a:r>
              <a:rPr lang="en-US" sz="1200" b="0" i="0" u="none" strike="noStrike" kern="1200" baseline="0" dirty="0">
                <a:solidFill>
                  <a:schemeClr val="tx1"/>
                </a:solidFill>
                <a:latin typeface="+mn-lt"/>
                <a:ea typeface="+mn-ea"/>
                <a:cs typeface="+mn-cs"/>
              </a:rPr>
              <a:t>whether you’re including just food or inedible parts like bones and rinds, </a:t>
            </a:r>
          </a:p>
          <a:p>
            <a:r>
              <a:rPr lang="en-US" sz="1200" b="0" i="0" u="none" strike="noStrike" kern="1200" baseline="0" dirty="0">
                <a:solidFill>
                  <a:schemeClr val="tx1"/>
                </a:solidFill>
                <a:latin typeface="+mn-lt"/>
                <a:ea typeface="+mn-ea"/>
                <a:cs typeface="+mn-cs"/>
              </a:rPr>
              <a:t>The destinations included, whether you’re just considering landfill as being waste, or if you’re including other places like sewer, animal feed, or anaerobic digestion, for example,</a:t>
            </a:r>
          </a:p>
          <a:p>
            <a:r>
              <a:rPr lang="en-US" sz="1200" b="0" i="0" u="none" strike="noStrike" kern="1200" baseline="0" dirty="0">
                <a:solidFill>
                  <a:schemeClr val="tx1"/>
                </a:solidFill>
                <a:latin typeface="+mn-lt"/>
                <a:ea typeface="+mn-ea"/>
                <a:cs typeface="+mn-cs"/>
              </a:rPr>
              <a:t>And then the boundaries – what types of food, what stage of the supply chain, the location you’re in, and what the organization being measured is, like a processing plant or a restaurant.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Although technical, these guidelines help to make sure everyone is talking about food loss and waste the same way, and allows for consistency over time.</a:t>
            </a:r>
            <a:endParaRPr lang="en-US" dirty="0"/>
          </a:p>
        </p:txBody>
      </p:sp>
      <p:sp>
        <p:nvSpPr>
          <p:cNvPr id="4" name="Slide Number Placeholder 3"/>
          <p:cNvSpPr>
            <a:spLocks noGrp="1"/>
          </p:cNvSpPr>
          <p:nvPr>
            <p:ph type="sldNum" sz="quarter" idx="5"/>
          </p:nvPr>
        </p:nvSpPr>
        <p:spPr/>
        <p:txBody>
          <a:bodyPr/>
          <a:lstStyle/>
          <a:p>
            <a:fld id="{27BBBF1B-7BC0-4A71-994E-87306F48ADB8}" type="slidenum">
              <a:rPr lang="en-US" smtClean="0"/>
              <a:t>9</a:t>
            </a:fld>
            <a:endParaRPr lang="en-US"/>
          </a:p>
        </p:txBody>
      </p:sp>
    </p:spTree>
    <p:extLst>
      <p:ext uri="{BB962C8B-B14F-4D97-AF65-F5344CB8AC3E}">
        <p14:creationId xmlns:p14="http://schemas.microsoft.com/office/powerpoint/2010/main" val="3760090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B08EFD-A2A1-43AA-95F4-02EDB3A7521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3401540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08EFD-A2A1-43AA-95F4-02EDB3A7521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2127490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08EFD-A2A1-43AA-95F4-02EDB3A7521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421357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B08EFD-A2A1-43AA-95F4-02EDB3A7521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17374124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B08EFD-A2A1-43AA-95F4-02EDB3A75218}" type="datetimeFigureOut">
              <a:rPr lang="en-US" smtClean="0"/>
              <a:t>4/11/2019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1246455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B08EFD-A2A1-43AA-95F4-02EDB3A75218}"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277080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B08EFD-A2A1-43AA-95F4-02EDB3A75218}" type="datetimeFigureOut">
              <a:rPr lang="en-US" smtClean="0"/>
              <a:t>4/11/2019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3145464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B08EFD-A2A1-43AA-95F4-02EDB3A75218}" type="datetimeFigureOut">
              <a:rPr lang="en-US" smtClean="0"/>
              <a:t>4/11/2019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1953686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B08EFD-A2A1-43AA-95F4-02EDB3A75218}" type="datetimeFigureOut">
              <a:rPr lang="en-US" smtClean="0"/>
              <a:t>4/11/2019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373680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B08EFD-A2A1-43AA-95F4-02EDB3A75218}"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2691397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B08EFD-A2A1-43AA-95F4-02EDB3A75218}" type="datetimeFigureOut">
              <a:rPr lang="en-US" smtClean="0"/>
              <a:t>4/11/2019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59A92F-3AF9-429E-B063-C01A8CC37EFF}" type="slidenum">
              <a:rPr lang="en-US" smtClean="0"/>
              <a:t>‹#›</a:t>
            </a:fld>
            <a:endParaRPr lang="en-US"/>
          </a:p>
        </p:txBody>
      </p:sp>
    </p:spTree>
    <p:extLst>
      <p:ext uri="{BB962C8B-B14F-4D97-AF65-F5344CB8AC3E}">
        <p14:creationId xmlns:p14="http://schemas.microsoft.com/office/powerpoint/2010/main" val="17682563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B08EFD-A2A1-43AA-95F4-02EDB3A75218}" type="datetimeFigureOut">
              <a:rPr lang="en-US" smtClean="0"/>
              <a:t>4/11/2019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59A92F-3AF9-429E-B063-C01A8CC37EFF}" type="slidenum">
              <a:rPr lang="en-US" smtClean="0"/>
              <a:t>‹#›</a:t>
            </a:fld>
            <a:endParaRPr lang="en-US"/>
          </a:p>
        </p:txBody>
      </p:sp>
    </p:spTree>
    <p:extLst>
      <p:ext uri="{BB962C8B-B14F-4D97-AF65-F5344CB8AC3E}">
        <p14:creationId xmlns:p14="http://schemas.microsoft.com/office/powerpoint/2010/main" val="24965077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5" name="Picture 4" descr="A dish is filled with food&#10;&#10;Description generated with very high confidence">
            <a:extLst>
              <a:ext uri="{FF2B5EF4-FFF2-40B4-BE49-F238E27FC236}">
                <a16:creationId xmlns:a16="http://schemas.microsoft.com/office/drawing/2014/main" id="{B1608698-73B3-4657-9E27-AB8906C39688}"/>
              </a:ext>
            </a:extLst>
          </p:cNvPr>
          <p:cNvPicPr>
            <a:picLocks noChangeAspect="1"/>
          </p:cNvPicPr>
          <p:nvPr/>
        </p:nvPicPr>
        <p:blipFill rotWithShape="1">
          <a:blip r:embed="rId4">
            <a:extLst>
              <a:ext uri="{28A0092B-C50C-407E-A947-70E740481C1C}">
                <a14:useLocalDpi xmlns:a14="http://schemas.microsoft.com/office/drawing/2010/main" val="0"/>
              </a:ext>
            </a:extLst>
          </a:blip>
          <a:srcRect r="-11385"/>
          <a:stretch/>
        </p:blipFill>
        <p:spPr>
          <a:xfrm>
            <a:off x="0" y="0"/>
            <a:ext cx="10185049" cy="6858000"/>
          </a:xfrm>
          <a:prstGeom prst="rect">
            <a:avLst/>
          </a:prstGeom>
        </p:spPr>
      </p:pic>
      <p:sp>
        <p:nvSpPr>
          <p:cNvPr id="7" name="TextBox 6">
            <a:extLst>
              <a:ext uri="{FF2B5EF4-FFF2-40B4-BE49-F238E27FC236}">
                <a16:creationId xmlns:a16="http://schemas.microsoft.com/office/drawing/2014/main" id="{F4CC78F3-32EE-472E-9CF9-D505DD06F932}"/>
              </a:ext>
            </a:extLst>
          </p:cNvPr>
          <p:cNvSpPr txBox="1"/>
          <p:nvPr/>
        </p:nvSpPr>
        <p:spPr>
          <a:xfrm>
            <a:off x="0" y="4426565"/>
            <a:ext cx="9140428" cy="3170099"/>
          </a:xfrm>
          <a:prstGeom prst="rect">
            <a:avLst/>
          </a:prstGeom>
          <a:solidFill>
            <a:srgbClr val="3BA584">
              <a:alpha val="90000"/>
            </a:srgbClr>
          </a:solidFill>
        </p:spPr>
        <p:txBody>
          <a:bodyPr wrap="square" rtlCol="0">
            <a:spAutoFit/>
          </a:bodyPr>
          <a:lstStyle/>
          <a:p>
            <a:r>
              <a:rPr lang="en-US" sz="5400" dirty="0">
                <a:solidFill>
                  <a:schemeClr val="bg1"/>
                </a:solidFill>
              </a:rPr>
              <a:t>Why and How to Measure </a:t>
            </a:r>
          </a:p>
          <a:p>
            <a:r>
              <a:rPr lang="en-US" sz="5400" dirty="0">
                <a:solidFill>
                  <a:schemeClr val="bg1"/>
                </a:solidFill>
              </a:rPr>
              <a:t>Food Loss and Waste</a:t>
            </a:r>
          </a:p>
          <a:p>
            <a:endParaRPr lang="en-US" sz="2400" dirty="0">
              <a:solidFill>
                <a:schemeClr val="bg1"/>
              </a:solidFill>
            </a:endParaRPr>
          </a:p>
          <a:p>
            <a:r>
              <a:rPr lang="en-US" sz="2400" dirty="0">
                <a:solidFill>
                  <a:schemeClr val="bg1"/>
                </a:solidFill>
              </a:rPr>
              <a:t>Brian Lipinski												  March 28, 2019</a:t>
            </a:r>
          </a:p>
          <a:p>
            <a:endParaRPr lang="en-US" sz="4400" dirty="0"/>
          </a:p>
        </p:txBody>
      </p:sp>
      <p:pic>
        <p:nvPicPr>
          <p:cNvPr id="1028" name="Picture 4" descr="Image result for commission for environmental cooperation">
            <a:extLst>
              <a:ext uri="{FF2B5EF4-FFF2-40B4-BE49-F238E27FC236}">
                <a16:creationId xmlns:a16="http://schemas.microsoft.com/office/drawing/2014/main" id="{DF623340-DD93-4901-98DB-DBA04FCD9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815" y="-23480"/>
            <a:ext cx="1500613" cy="14911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C2F4D1B-E158-FE4B-AB59-65508C160F92}"/>
              </a:ext>
            </a:extLst>
          </p:cNvPr>
          <p:cNvPicPr>
            <a:picLocks noChangeAspect="1"/>
          </p:cNvPicPr>
          <p:nvPr/>
        </p:nvPicPr>
        <p:blipFill>
          <a:blip r:embed="rId6"/>
          <a:stretch>
            <a:fillRect/>
          </a:stretch>
        </p:blipFill>
        <p:spPr>
          <a:xfrm>
            <a:off x="0" y="793750"/>
            <a:ext cx="1491175" cy="1491175"/>
          </a:xfrm>
          <a:prstGeom prst="rect">
            <a:avLst/>
          </a:prstGeom>
        </p:spPr>
      </p:pic>
      <p:pic>
        <p:nvPicPr>
          <p:cNvPr id="3" name="Picture 2">
            <a:extLst>
              <a:ext uri="{FF2B5EF4-FFF2-40B4-BE49-F238E27FC236}">
                <a16:creationId xmlns:a16="http://schemas.microsoft.com/office/drawing/2014/main" id="{A82AADA8-D98A-304D-BF92-709C305C3EA1}"/>
              </a:ext>
            </a:extLst>
          </p:cNvPr>
          <p:cNvPicPr>
            <a:picLocks noChangeAspect="1"/>
          </p:cNvPicPr>
          <p:nvPr/>
        </p:nvPicPr>
        <p:blipFill>
          <a:blip r:embed="rId7"/>
          <a:stretch>
            <a:fillRect/>
          </a:stretch>
        </p:blipFill>
        <p:spPr>
          <a:xfrm>
            <a:off x="3572" y="0"/>
            <a:ext cx="2286000" cy="793750"/>
          </a:xfrm>
          <a:prstGeom prst="rect">
            <a:avLst/>
          </a:prstGeom>
        </p:spPr>
      </p:pic>
    </p:spTree>
    <p:extLst>
      <p:ext uri="{BB962C8B-B14F-4D97-AF65-F5344CB8AC3E}">
        <p14:creationId xmlns:p14="http://schemas.microsoft.com/office/powerpoint/2010/main" val="11417116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person, tree, man&#10;&#10;Description generated with high confidence">
            <a:extLst>
              <a:ext uri="{FF2B5EF4-FFF2-40B4-BE49-F238E27FC236}">
                <a16:creationId xmlns:a16="http://schemas.microsoft.com/office/drawing/2014/main" id="{C8D77E64-ACD0-4D3C-B1CA-49ECFFDAE78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1" name="Rectangle 10">
            <a:extLst>
              <a:ext uri="{FF2B5EF4-FFF2-40B4-BE49-F238E27FC236}">
                <a16:creationId xmlns:a16="http://schemas.microsoft.com/office/drawing/2014/main" id="{5E165B23-4F98-491D-8EE8-5F31D986B4A9}"/>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F29CC7-47FA-4B71-BC02-D4FDBCA97782}"/>
              </a:ext>
            </a:extLst>
          </p:cNvPr>
          <p:cNvSpPr>
            <a:spLocks noGrp="1"/>
          </p:cNvSpPr>
          <p:nvPr>
            <p:ph type="title"/>
          </p:nvPr>
        </p:nvSpPr>
        <p:spPr/>
        <p:txBody>
          <a:bodyPr/>
          <a:lstStyle/>
          <a:p>
            <a:r>
              <a:rPr lang="en-US" b="1" dirty="0">
                <a:solidFill>
                  <a:schemeClr val="bg1"/>
                </a:solidFill>
              </a:rPr>
              <a:t>Determining Root Causes</a:t>
            </a:r>
          </a:p>
        </p:txBody>
      </p:sp>
      <p:sp>
        <p:nvSpPr>
          <p:cNvPr id="3" name="Content Placeholder 2">
            <a:extLst>
              <a:ext uri="{FF2B5EF4-FFF2-40B4-BE49-F238E27FC236}">
                <a16:creationId xmlns:a16="http://schemas.microsoft.com/office/drawing/2014/main" id="{1FF337E8-913F-4A40-A1DC-E4DA71DFE562}"/>
              </a:ext>
            </a:extLst>
          </p:cNvPr>
          <p:cNvSpPr>
            <a:spLocks noGrp="1"/>
          </p:cNvSpPr>
          <p:nvPr>
            <p:ph idx="1"/>
          </p:nvPr>
        </p:nvSpPr>
        <p:spPr/>
        <p:txBody>
          <a:bodyPr>
            <a:normAutofit lnSpcReduction="10000"/>
          </a:bodyPr>
          <a:lstStyle/>
          <a:p>
            <a:r>
              <a:rPr lang="en-US" dirty="0">
                <a:solidFill>
                  <a:schemeClr val="bg1"/>
                </a:solidFill>
              </a:rPr>
              <a:t>Learn not just </a:t>
            </a:r>
            <a:r>
              <a:rPr lang="en-US" i="1" dirty="0">
                <a:solidFill>
                  <a:schemeClr val="bg1"/>
                </a:solidFill>
              </a:rPr>
              <a:t>what </a:t>
            </a:r>
            <a:r>
              <a:rPr lang="en-US" dirty="0">
                <a:solidFill>
                  <a:schemeClr val="bg1"/>
                </a:solidFill>
              </a:rPr>
              <a:t>is being lost or wasted, but </a:t>
            </a:r>
            <a:r>
              <a:rPr lang="en-US" i="1" dirty="0">
                <a:solidFill>
                  <a:schemeClr val="bg1"/>
                </a:solidFill>
              </a:rPr>
              <a:t>why</a:t>
            </a:r>
            <a:endParaRPr lang="en-US" dirty="0">
              <a:solidFill>
                <a:schemeClr val="bg1"/>
              </a:solidFill>
            </a:endParaRPr>
          </a:p>
          <a:p>
            <a:r>
              <a:rPr lang="en-US" dirty="0">
                <a:solidFill>
                  <a:schemeClr val="bg1"/>
                </a:solidFill>
              </a:rPr>
              <a:t>For example:</a:t>
            </a:r>
          </a:p>
          <a:p>
            <a:pPr lvl="1"/>
            <a:r>
              <a:rPr lang="en-US" dirty="0">
                <a:solidFill>
                  <a:schemeClr val="bg1"/>
                </a:solidFill>
              </a:rPr>
              <a:t>Imagine a restaurant that conducts measurements, and learns it is wasting a large amount of tomatoes each week due to spoilage</a:t>
            </a:r>
          </a:p>
          <a:p>
            <a:pPr lvl="1"/>
            <a:r>
              <a:rPr lang="en-US" dirty="0">
                <a:solidFill>
                  <a:schemeClr val="bg1"/>
                </a:solidFill>
              </a:rPr>
              <a:t>Spoilage is the cause of the FLW, but why did the tomatoes spoil to begin with?</a:t>
            </a:r>
          </a:p>
          <a:p>
            <a:pPr lvl="1"/>
            <a:r>
              <a:rPr lang="en-US" dirty="0">
                <a:solidFill>
                  <a:schemeClr val="bg1"/>
                </a:solidFill>
              </a:rPr>
              <a:t>Perhaps they order too many to begin with, or have poor refrigeration systems</a:t>
            </a:r>
          </a:p>
          <a:p>
            <a:r>
              <a:rPr lang="en-US" dirty="0">
                <a:solidFill>
                  <a:schemeClr val="bg1"/>
                </a:solidFill>
              </a:rPr>
              <a:t>Learning the causes of FLW allows you to tailor action to address those causes</a:t>
            </a:r>
          </a:p>
          <a:p>
            <a:pPr lvl="1"/>
            <a:endParaRPr lang="en-US" dirty="0"/>
          </a:p>
        </p:txBody>
      </p:sp>
    </p:spTree>
    <p:extLst>
      <p:ext uri="{BB962C8B-B14F-4D97-AF65-F5344CB8AC3E}">
        <p14:creationId xmlns:p14="http://schemas.microsoft.com/office/powerpoint/2010/main" val="208547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F62AF18-B89D-44EF-8A54-72A5FB47DD6B}"/>
              </a:ext>
            </a:extLst>
          </p:cNvPr>
          <p:cNvPicPr>
            <a:picLocks noChangeAspect="1"/>
          </p:cNvPicPr>
          <p:nvPr/>
        </p:nvPicPr>
        <p:blipFill rotWithShape="1">
          <a:blip r:embed="rId3">
            <a:extLst>
              <a:ext uri="{28A0092B-C50C-407E-A947-70E740481C1C}">
                <a14:useLocalDpi xmlns:a14="http://schemas.microsoft.com/office/drawing/2010/main" val="0"/>
              </a:ext>
            </a:extLst>
          </a:blip>
          <a:srcRect t="-1" r="14296" b="-1017"/>
          <a:stretch/>
        </p:blipFill>
        <p:spPr>
          <a:xfrm>
            <a:off x="0" y="0"/>
            <a:ext cx="9239534" cy="6927756"/>
          </a:xfrm>
          <a:prstGeom prst="rect">
            <a:avLst/>
          </a:prstGeom>
        </p:spPr>
      </p:pic>
      <p:sp>
        <p:nvSpPr>
          <p:cNvPr id="5" name="Rectangle 4">
            <a:extLst>
              <a:ext uri="{FF2B5EF4-FFF2-40B4-BE49-F238E27FC236}">
                <a16:creationId xmlns:a16="http://schemas.microsoft.com/office/drawing/2014/main" id="{806C3E0A-E3FD-49D9-93E5-36B9F4C16AB2}"/>
              </a:ext>
            </a:extLst>
          </p:cNvPr>
          <p:cNvSpPr/>
          <p:nvPr/>
        </p:nvSpPr>
        <p:spPr>
          <a:xfrm>
            <a:off x="0" y="0"/>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8CDB58-566F-43AA-A8EB-43847829074B}"/>
              </a:ext>
            </a:extLst>
          </p:cNvPr>
          <p:cNvSpPr>
            <a:spLocks noGrp="1"/>
          </p:cNvSpPr>
          <p:nvPr>
            <p:ph type="title"/>
          </p:nvPr>
        </p:nvSpPr>
        <p:spPr/>
        <p:txBody>
          <a:bodyPr/>
          <a:lstStyle/>
          <a:p>
            <a:r>
              <a:rPr lang="en-US" b="1" dirty="0">
                <a:solidFill>
                  <a:schemeClr val="bg1"/>
                </a:solidFill>
              </a:rPr>
              <a:t>Selecting Key Performance Indicators and Identifying Impacts</a:t>
            </a:r>
          </a:p>
        </p:txBody>
      </p:sp>
      <p:sp>
        <p:nvSpPr>
          <p:cNvPr id="3" name="Content Placeholder 2">
            <a:extLst>
              <a:ext uri="{FF2B5EF4-FFF2-40B4-BE49-F238E27FC236}">
                <a16:creationId xmlns:a16="http://schemas.microsoft.com/office/drawing/2014/main" id="{1BE56B96-20FA-4A4B-86E2-2822C6B9C689}"/>
              </a:ext>
            </a:extLst>
          </p:cNvPr>
          <p:cNvSpPr>
            <a:spLocks noGrp="1"/>
          </p:cNvSpPr>
          <p:nvPr>
            <p:ph idx="1"/>
          </p:nvPr>
        </p:nvSpPr>
        <p:spPr/>
        <p:txBody>
          <a:bodyPr>
            <a:normAutofit fontScale="77500" lnSpcReduction="20000"/>
          </a:bodyPr>
          <a:lstStyle/>
          <a:p>
            <a:r>
              <a:rPr lang="en-US" dirty="0">
                <a:solidFill>
                  <a:schemeClr val="bg1"/>
                </a:solidFill>
              </a:rPr>
              <a:t>Economic/Financial</a:t>
            </a:r>
          </a:p>
          <a:p>
            <a:pPr lvl="1"/>
            <a:r>
              <a:rPr lang="en-US" dirty="0">
                <a:solidFill>
                  <a:schemeClr val="bg1"/>
                </a:solidFill>
              </a:rPr>
              <a:t>Costs of food</a:t>
            </a:r>
          </a:p>
          <a:p>
            <a:pPr lvl="1"/>
            <a:r>
              <a:rPr lang="en-US" dirty="0">
                <a:solidFill>
                  <a:schemeClr val="bg1"/>
                </a:solidFill>
              </a:rPr>
              <a:t>Costs of labor</a:t>
            </a:r>
          </a:p>
          <a:p>
            <a:pPr lvl="1"/>
            <a:r>
              <a:rPr lang="en-US" dirty="0">
                <a:solidFill>
                  <a:schemeClr val="bg1"/>
                </a:solidFill>
              </a:rPr>
              <a:t>Cost of FLW as a percent of food sales</a:t>
            </a:r>
          </a:p>
          <a:p>
            <a:r>
              <a:rPr lang="en-US" dirty="0">
                <a:solidFill>
                  <a:schemeClr val="bg1"/>
                </a:solidFill>
              </a:rPr>
              <a:t>Social</a:t>
            </a:r>
          </a:p>
          <a:p>
            <a:pPr lvl="1"/>
            <a:r>
              <a:rPr lang="en-US" dirty="0">
                <a:solidFill>
                  <a:schemeClr val="bg1"/>
                </a:solidFill>
              </a:rPr>
              <a:t>Amount donated</a:t>
            </a:r>
          </a:p>
          <a:p>
            <a:pPr lvl="1"/>
            <a:r>
              <a:rPr lang="en-US" dirty="0">
                <a:solidFill>
                  <a:schemeClr val="bg1"/>
                </a:solidFill>
              </a:rPr>
              <a:t>Nutritional content</a:t>
            </a:r>
          </a:p>
          <a:p>
            <a:pPr lvl="1"/>
            <a:r>
              <a:rPr lang="en-US" dirty="0">
                <a:solidFill>
                  <a:schemeClr val="bg1"/>
                </a:solidFill>
              </a:rPr>
              <a:t>Meals wasted</a:t>
            </a:r>
          </a:p>
          <a:p>
            <a:r>
              <a:rPr lang="en-US" dirty="0">
                <a:solidFill>
                  <a:schemeClr val="bg1"/>
                </a:solidFill>
              </a:rPr>
              <a:t>Environmental</a:t>
            </a:r>
          </a:p>
          <a:p>
            <a:pPr lvl="1"/>
            <a:r>
              <a:rPr lang="en-US" dirty="0">
                <a:solidFill>
                  <a:schemeClr val="bg1"/>
                </a:solidFill>
              </a:rPr>
              <a:t>Greenhouse gas emissions</a:t>
            </a:r>
          </a:p>
          <a:p>
            <a:pPr lvl="1"/>
            <a:r>
              <a:rPr lang="en-US" dirty="0">
                <a:solidFill>
                  <a:schemeClr val="bg1"/>
                </a:solidFill>
              </a:rPr>
              <a:t>Water</a:t>
            </a:r>
          </a:p>
          <a:p>
            <a:pPr lvl="1"/>
            <a:r>
              <a:rPr lang="en-US" dirty="0">
                <a:solidFill>
                  <a:schemeClr val="bg1"/>
                </a:solidFill>
              </a:rPr>
              <a:t>Land</a:t>
            </a:r>
          </a:p>
          <a:p>
            <a:pPr lvl="1"/>
            <a:r>
              <a:rPr lang="en-US" dirty="0">
                <a:solidFill>
                  <a:schemeClr val="bg1"/>
                </a:solidFill>
              </a:rPr>
              <a:t>Fertilizer</a:t>
            </a:r>
          </a:p>
          <a:p>
            <a:pPr lvl="1"/>
            <a:r>
              <a:rPr lang="en-US" dirty="0">
                <a:solidFill>
                  <a:schemeClr val="bg1"/>
                </a:solidFill>
              </a:rPr>
              <a:t>Energy</a:t>
            </a:r>
          </a:p>
          <a:p>
            <a:pPr lvl="1"/>
            <a:r>
              <a:rPr lang="en-US" dirty="0">
                <a:solidFill>
                  <a:schemeClr val="bg1"/>
                </a:solidFill>
              </a:rPr>
              <a:t>Biodiversity</a:t>
            </a:r>
          </a:p>
        </p:txBody>
      </p:sp>
    </p:spTree>
    <p:extLst>
      <p:ext uri="{BB962C8B-B14F-4D97-AF65-F5344CB8AC3E}">
        <p14:creationId xmlns:p14="http://schemas.microsoft.com/office/powerpoint/2010/main" val="29123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66ED56-4FB5-4BD4-A30D-E144E88C925D}"/>
              </a:ext>
            </a:extLst>
          </p:cNvPr>
          <p:cNvPicPr>
            <a:picLocks noChangeAspect="1"/>
          </p:cNvPicPr>
          <p:nvPr/>
        </p:nvPicPr>
        <p:blipFill rotWithShape="1">
          <a:blip r:embed="rId3">
            <a:extLst>
              <a:ext uri="{28A0092B-C50C-407E-A947-70E740481C1C}">
                <a14:useLocalDpi xmlns:a14="http://schemas.microsoft.com/office/drawing/2010/main" val="0"/>
              </a:ext>
            </a:extLst>
          </a:blip>
          <a:srcRect r="23366"/>
          <a:stretch/>
        </p:blipFill>
        <p:spPr>
          <a:xfrm>
            <a:off x="0" y="0"/>
            <a:ext cx="9144000" cy="6858000"/>
          </a:xfrm>
          <a:prstGeom prst="rect">
            <a:avLst/>
          </a:prstGeom>
        </p:spPr>
      </p:pic>
      <p:sp>
        <p:nvSpPr>
          <p:cNvPr id="5" name="Rectangle 4">
            <a:extLst>
              <a:ext uri="{FF2B5EF4-FFF2-40B4-BE49-F238E27FC236}">
                <a16:creationId xmlns:a16="http://schemas.microsoft.com/office/drawing/2014/main" id="{5B6AE0CD-3E3D-4FCF-8C61-E3938C044A5B}"/>
              </a:ext>
            </a:extLst>
          </p:cNvPr>
          <p:cNvSpPr/>
          <p:nvPr/>
        </p:nvSpPr>
        <p:spPr>
          <a:xfrm>
            <a:off x="0" y="0"/>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C162D-7663-4119-A303-4C801889E2B3}"/>
              </a:ext>
            </a:extLst>
          </p:cNvPr>
          <p:cNvSpPr>
            <a:spLocks noGrp="1"/>
          </p:cNvSpPr>
          <p:nvPr>
            <p:ph type="title"/>
          </p:nvPr>
        </p:nvSpPr>
        <p:spPr/>
        <p:txBody>
          <a:bodyPr/>
          <a:lstStyle/>
          <a:p>
            <a:r>
              <a:rPr lang="en-US" b="1" dirty="0">
                <a:solidFill>
                  <a:schemeClr val="bg1"/>
                </a:solidFill>
              </a:rPr>
              <a:t>Sector-Specific Guidance</a:t>
            </a:r>
          </a:p>
        </p:txBody>
      </p:sp>
      <p:sp>
        <p:nvSpPr>
          <p:cNvPr id="3" name="Content Placeholder 2">
            <a:extLst>
              <a:ext uri="{FF2B5EF4-FFF2-40B4-BE49-F238E27FC236}">
                <a16:creationId xmlns:a16="http://schemas.microsoft.com/office/drawing/2014/main" id="{77293537-41E0-43EE-B764-91D1446942FF}"/>
              </a:ext>
            </a:extLst>
          </p:cNvPr>
          <p:cNvSpPr>
            <a:spLocks noGrp="1"/>
          </p:cNvSpPr>
          <p:nvPr>
            <p:ph idx="1"/>
          </p:nvPr>
        </p:nvSpPr>
        <p:spPr/>
        <p:txBody>
          <a:bodyPr/>
          <a:lstStyle/>
          <a:p>
            <a:r>
              <a:rPr lang="en-US" dirty="0">
                <a:solidFill>
                  <a:schemeClr val="bg1"/>
                </a:solidFill>
              </a:rPr>
              <a:t>The guide gives </a:t>
            </a:r>
            <a:r>
              <a:rPr lang="en-US" dirty="0" err="1">
                <a:solidFill>
                  <a:schemeClr val="bg1"/>
                </a:solidFill>
              </a:rPr>
              <a:t>suggestons</a:t>
            </a:r>
            <a:r>
              <a:rPr lang="en-US" dirty="0">
                <a:solidFill>
                  <a:schemeClr val="bg1"/>
                </a:solidFill>
              </a:rPr>
              <a:t> on how to measure FLW for each of the following sectors:</a:t>
            </a:r>
          </a:p>
          <a:p>
            <a:pPr lvl="1"/>
            <a:r>
              <a:rPr lang="en-US" dirty="0">
                <a:solidFill>
                  <a:schemeClr val="bg1"/>
                </a:solidFill>
              </a:rPr>
              <a:t>Primary production</a:t>
            </a:r>
          </a:p>
          <a:p>
            <a:pPr lvl="1"/>
            <a:r>
              <a:rPr lang="en-US" dirty="0">
                <a:solidFill>
                  <a:schemeClr val="bg1"/>
                </a:solidFill>
              </a:rPr>
              <a:t>Processing and manufacturing</a:t>
            </a:r>
          </a:p>
          <a:p>
            <a:pPr lvl="1"/>
            <a:r>
              <a:rPr lang="en-US" dirty="0">
                <a:solidFill>
                  <a:schemeClr val="bg1"/>
                </a:solidFill>
              </a:rPr>
              <a:t>Distribution</a:t>
            </a:r>
          </a:p>
          <a:p>
            <a:pPr lvl="1"/>
            <a:r>
              <a:rPr lang="en-US" dirty="0">
                <a:solidFill>
                  <a:schemeClr val="bg1"/>
                </a:solidFill>
              </a:rPr>
              <a:t>Retail</a:t>
            </a:r>
          </a:p>
          <a:p>
            <a:pPr lvl="1"/>
            <a:r>
              <a:rPr lang="en-US" dirty="0">
                <a:solidFill>
                  <a:schemeClr val="bg1"/>
                </a:solidFill>
              </a:rPr>
              <a:t>Food service/institutions</a:t>
            </a:r>
          </a:p>
          <a:p>
            <a:pPr lvl="1"/>
            <a:r>
              <a:rPr lang="en-US" dirty="0">
                <a:solidFill>
                  <a:schemeClr val="bg1"/>
                </a:solidFill>
              </a:rPr>
              <a:t>Households</a:t>
            </a:r>
          </a:p>
          <a:p>
            <a:pPr lvl="1"/>
            <a:r>
              <a:rPr lang="en-US" dirty="0">
                <a:solidFill>
                  <a:schemeClr val="bg1"/>
                </a:solidFill>
              </a:rPr>
              <a:t>Whole Supply Chain Approaches</a:t>
            </a:r>
          </a:p>
        </p:txBody>
      </p:sp>
    </p:spTree>
    <p:extLst>
      <p:ext uri="{BB962C8B-B14F-4D97-AF65-F5344CB8AC3E}">
        <p14:creationId xmlns:p14="http://schemas.microsoft.com/office/powerpoint/2010/main" val="4227745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E7033-3CC6-41C8-AC2A-C498F8B2F48A}"/>
              </a:ext>
            </a:extLst>
          </p:cNvPr>
          <p:cNvPicPr>
            <a:picLocks noChangeAspect="1"/>
          </p:cNvPicPr>
          <p:nvPr/>
        </p:nvPicPr>
        <p:blipFill rotWithShape="1">
          <a:blip r:embed="rId3">
            <a:extLst>
              <a:ext uri="{28A0092B-C50C-407E-A947-70E740481C1C}">
                <a14:useLocalDpi xmlns:a14="http://schemas.microsoft.com/office/drawing/2010/main" val="0"/>
              </a:ext>
            </a:extLst>
          </a:blip>
          <a:srcRect r="23366"/>
          <a:stretch/>
        </p:blipFill>
        <p:spPr>
          <a:xfrm>
            <a:off x="0" y="0"/>
            <a:ext cx="9144000" cy="6858000"/>
          </a:xfrm>
          <a:prstGeom prst="rect">
            <a:avLst/>
          </a:prstGeom>
        </p:spPr>
      </p:pic>
      <p:sp>
        <p:nvSpPr>
          <p:cNvPr id="6" name="Rectangle 5">
            <a:extLst>
              <a:ext uri="{FF2B5EF4-FFF2-40B4-BE49-F238E27FC236}">
                <a16:creationId xmlns:a16="http://schemas.microsoft.com/office/drawing/2014/main" id="{2FDAD878-531C-42EA-BD0C-A4CED41CFD21}"/>
              </a:ext>
            </a:extLst>
          </p:cNvPr>
          <p:cNvSpPr/>
          <p:nvPr/>
        </p:nvSpPr>
        <p:spPr>
          <a:xfrm>
            <a:off x="0" y="-34879"/>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8E31D-4248-464D-954B-110E37F9E2FE}"/>
              </a:ext>
            </a:extLst>
          </p:cNvPr>
          <p:cNvSpPr>
            <a:spLocks noGrp="1"/>
          </p:cNvSpPr>
          <p:nvPr>
            <p:ph type="title"/>
          </p:nvPr>
        </p:nvSpPr>
        <p:spPr/>
        <p:txBody>
          <a:bodyPr/>
          <a:lstStyle/>
          <a:p>
            <a:r>
              <a:rPr lang="en-US" b="1" dirty="0">
                <a:solidFill>
                  <a:schemeClr val="bg1"/>
                </a:solidFill>
              </a:rPr>
              <a:t>Retail</a:t>
            </a:r>
          </a:p>
        </p:txBody>
      </p:sp>
      <p:pic>
        <p:nvPicPr>
          <p:cNvPr id="3" name="Picture 2">
            <a:extLst>
              <a:ext uri="{FF2B5EF4-FFF2-40B4-BE49-F238E27FC236}">
                <a16:creationId xmlns:a16="http://schemas.microsoft.com/office/drawing/2014/main" id="{BD366C0E-8751-4075-A95D-1E5861826764}"/>
              </a:ext>
            </a:extLst>
          </p:cNvPr>
          <p:cNvPicPr>
            <a:picLocks noChangeAspect="1"/>
          </p:cNvPicPr>
          <p:nvPr/>
        </p:nvPicPr>
        <p:blipFill rotWithShape="1">
          <a:blip r:embed="rId4"/>
          <a:srcRect l="24783" t="30844" r="25942" b="28679"/>
          <a:stretch/>
        </p:blipFill>
        <p:spPr>
          <a:xfrm>
            <a:off x="628650" y="1690689"/>
            <a:ext cx="8229600" cy="3800590"/>
          </a:xfrm>
          <a:prstGeom prst="rect">
            <a:avLst/>
          </a:prstGeom>
          <a:ln>
            <a:solidFill>
              <a:schemeClr val="tx1"/>
            </a:solidFill>
          </a:ln>
        </p:spPr>
      </p:pic>
      <p:sp>
        <p:nvSpPr>
          <p:cNvPr id="8" name="Rectangle 7">
            <a:extLst>
              <a:ext uri="{FF2B5EF4-FFF2-40B4-BE49-F238E27FC236}">
                <a16:creationId xmlns:a16="http://schemas.microsoft.com/office/drawing/2014/main" id="{C08CB71A-E614-D947-A3FF-F056F92B4E5D}"/>
              </a:ext>
            </a:extLst>
          </p:cNvPr>
          <p:cNvSpPr/>
          <p:nvPr/>
        </p:nvSpPr>
        <p:spPr>
          <a:xfrm>
            <a:off x="580883" y="5847224"/>
            <a:ext cx="8325134" cy="523220"/>
          </a:xfrm>
          <a:prstGeom prst="rect">
            <a:avLst/>
          </a:prstGeom>
        </p:spPr>
        <p:txBody>
          <a:bodyPr wrap="square">
            <a:spAutoFit/>
          </a:bodyPr>
          <a:lstStyle/>
          <a:p>
            <a:r>
              <a:rPr lang="en-US" sz="1400" dirty="0">
                <a:solidFill>
                  <a:schemeClr val="bg1"/>
                </a:solidFill>
              </a:rPr>
              <a:t>*Accuracy depends on the type of record used: for example, waste transfer receipts may be highly accurate for determining FLW levels, whereas other records are less accurate</a:t>
            </a:r>
          </a:p>
        </p:txBody>
      </p:sp>
    </p:spTree>
    <p:extLst>
      <p:ext uri="{BB962C8B-B14F-4D97-AF65-F5344CB8AC3E}">
        <p14:creationId xmlns:p14="http://schemas.microsoft.com/office/powerpoint/2010/main" val="1762609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E7033-3CC6-41C8-AC2A-C498F8B2F48A}"/>
              </a:ext>
            </a:extLst>
          </p:cNvPr>
          <p:cNvPicPr>
            <a:picLocks noChangeAspect="1"/>
          </p:cNvPicPr>
          <p:nvPr/>
        </p:nvPicPr>
        <p:blipFill rotWithShape="1">
          <a:blip r:embed="rId3">
            <a:extLst>
              <a:ext uri="{28A0092B-C50C-407E-A947-70E740481C1C}">
                <a14:useLocalDpi xmlns:a14="http://schemas.microsoft.com/office/drawing/2010/main" val="0"/>
              </a:ext>
            </a:extLst>
          </a:blip>
          <a:srcRect r="23366"/>
          <a:stretch/>
        </p:blipFill>
        <p:spPr>
          <a:xfrm>
            <a:off x="0" y="0"/>
            <a:ext cx="9144000" cy="6858000"/>
          </a:xfrm>
          <a:prstGeom prst="rect">
            <a:avLst/>
          </a:prstGeom>
        </p:spPr>
      </p:pic>
      <p:sp>
        <p:nvSpPr>
          <p:cNvPr id="6" name="Rectangle 5">
            <a:extLst>
              <a:ext uri="{FF2B5EF4-FFF2-40B4-BE49-F238E27FC236}">
                <a16:creationId xmlns:a16="http://schemas.microsoft.com/office/drawing/2014/main" id="{2FDAD878-531C-42EA-BD0C-A4CED41CFD21}"/>
              </a:ext>
            </a:extLst>
          </p:cNvPr>
          <p:cNvSpPr/>
          <p:nvPr/>
        </p:nvSpPr>
        <p:spPr>
          <a:xfrm>
            <a:off x="0" y="-34879"/>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8E31D-4248-464D-954B-110E37F9E2FE}"/>
              </a:ext>
            </a:extLst>
          </p:cNvPr>
          <p:cNvSpPr>
            <a:spLocks noGrp="1"/>
          </p:cNvSpPr>
          <p:nvPr>
            <p:ph type="title"/>
          </p:nvPr>
        </p:nvSpPr>
        <p:spPr/>
        <p:txBody>
          <a:bodyPr/>
          <a:lstStyle/>
          <a:p>
            <a:r>
              <a:rPr lang="en-US" b="1" dirty="0">
                <a:solidFill>
                  <a:schemeClr val="bg1"/>
                </a:solidFill>
              </a:rPr>
              <a:t>Household</a:t>
            </a:r>
          </a:p>
        </p:txBody>
      </p:sp>
      <p:pic>
        <p:nvPicPr>
          <p:cNvPr id="8" name="Picture 7">
            <a:extLst>
              <a:ext uri="{FF2B5EF4-FFF2-40B4-BE49-F238E27FC236}">
                <a16:creationId xmlns:a16="http://schemas.microsoft.com/office/drawing/2014/main" id="{520B6D4B-2A10-46FE-BD21-84F1896CDA12}"/>
              </a:ext>
            </a:extLst>
          </p:cNvPr>
          <p:cNvPicPr>
            <a:picLocks noChangeAspect="1"/>
          </p:cNvPicPr>
          <p:nvPr/>
        </p:nvPicPr>
        <p:blipFill rotWithShape="1">
          <a:blip r:embed="rId4"/>
          <a:srcRect l="25072" t="16383" r="26087" b="41945"/>
          <a:stretch/>
        </p:blipFill>
        <p:spPr>
          <a:xfrm>
            <a:off x="628650" y="1690689"/>
            <a:ext cx="8229600" cy="3947891"/>
          </a:xfrm>
          <a:prstGeom prst="rect">
            <a:avLst/>
          </a:prstGeom>
          <a:ln>
            <a:solidFill>
              <a:schemeClr val="tx1"/>
            </a:solidFill>
          </a:ln>
        </p:spPr>
      </p:pic>
      <p:sp>
        <p:nvSpPr>
          <p:cNvPr id="9" name="Rectangle 8">
            <a:extLst>
              <a:ext uri="{FF2B5EF4-FFF2-40B4-BE49-F238E27FC236}">
                <a16:creationId xmlns:a16="http://schemas.microsoft.com/office/drawing/2014/main" id="{ED208052-CC88-5841-85E2-BD0F7127499A}"/>
              </a:ext>
            </a:extLst>
          </p:cNvPr>
          <p:cNvSpPr/>
          <p:nvPr/>
        </p:nvSpPr>
        <p:spPr>
          <a:xfrm>
            <a:off x="580883" y="5847224"/>
            <a:ext cx="8325134" cy="523220"/>
          </a:xfrm>
          <a:prstGeom prst="rect">
            <a:avLst/>
          </a:prstGeom>
        </p:spPr>
        <p:txBody>
          <a:bodyPr wrap="square">
            <a:spAutoFit/>
          </a:bodyPr>
          <a:lstStyle/>
          <a:p>
            <a:r>
              <a:rPr lang="en-US" sz="1400" dirty="0">
                <a:solidFill>
                  <a:schemeClr val="bg1"/>
                </a:solidFill>
              </a:rPr>
              <a:t>*Accuracy depends on the type of record used: for example, waste transfer receipts may be highly accurate for determining FLW levels, whereas other records are less accurate</a:t>
            </a:r>
          </a:p>
        </p:txBody>
      </p:sp>
    </p:spTree>
    <p:extLst>
      <p:ext uri="{BB962C8B-B14F-4D97-AF65-F5344CB8AC3E}">
        <p14:creationId xmlns:p14="http://schemas.microsoft.com/office/powerpoint/2010/main" val="2760691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E7033-3CC6-41C8-AC2A-C498F8B2F48A}"/>
              </a:ext>
            </a:extLst>
          </p:cNvPr>
          <p:cNvPicPr>
            <a:picLocks noChangeAspect="1"/>
          </p:cNvPicPr>
          <p:nvPr/>
        </p:nvPicPr>
        <p:blipFill rotWithShape="1">
          <a:blip r:embed="rId3">
            <a:extLst>
              <a:ext uri="{28A0092B-C50C-407E-A947-70E740481C1C}">
                <a14:useLocalDpi xmlns:a14="http://schemas.microsoft.com/office/drawing/2010/main" val="0"/>
              </a:ext>
            </a:extLst>
          </a:blip>
          <a:srcRect r="23366"/>
          <a:stretch/>
        </p:blipFill>
        <p:spPr>
          <a:xfrm>
            <a:off x="0" y="0"/>
            <a:ext cx="9144000" cy="6858000"/>
          </a:xfrm>
          <a:prstGeom prst="rect">
            <a:avLst/>
          </a:prstGeom>
        </p:spPr>
      </p:pic>
      <p:sp>
        <p:nvSpPr>
          <p:cNvPr id="6" name="Rectangle 5">
            <a:extLst>
              <a:ext uri="{FF2B5EF4-FFF2-40B4-BE49-F238E27FC236}">
                <a16:creationId xmlns:a16="http://schemas.microsoft.com/office/drawing/2014/main" id="{2FDAD878-531C-42EA-BD0C-A4CED41CFD21}"/>
              </a:ext>
            </a:extLst>
          </p:cNvPr>
          <p:cNvSpPr/>
          <p:nvPr/>
        </p:nvSpPr>
        <p:spPr>
          <a:xfrm>
            <a:off x="0" y="-34879"/>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8E31D-4248-464D-954B-110E37F9E2FE}"/>
              </a:ext>
            </a:extLst>
          </p:cNvPr>
          <p:cNvSpPr>
            <a:spLocks noGrp="1"/>
          </p:cNvSpPr>
          <p:nvPr>
            <p:ph type="title"/>
          </p:nvPr>
        </p:nvSpPr>
        <p:spPr/>
        <p:txBody>
          <a:bodyPr/>
          <a:lstStyle/>
          <a:p>
            <a:r>
              <a:rPr lang="en-US" b="1" dirty="0">
                <a:solidFill>
                  <a:schemeClr val="bg1"/>
                </a:solidFill>
              </a:rPr>
              <a:t>Case Study: Beau’s Brewery</a:t>
            </a:r>
          </a:p>
        </p:txBody>
      </p:sp>
      <p:pic>
        <p:nvPicPr>
          <p:cNvPr id="2050" name="Picture 2" descr="http://www3.cec.org/flwm/wp-content/uploads/2019/03/cover-baus-en.jpg">
            <a:extLst>
              <a:ext uri="{FF2B5EF4-FFF2-40B4-BE49-F238E27FC236}">
                <a16:creationId xmlns:a16="http://schemas.microsoft.com/office/drawing/2014/main" id="{FA4FA27B-5FD6-496E-8391-FCBDA82C7E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653475"/>
            <a:ext cx="3333750"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7233435-D02B-4F00-987E-6320E464183A}"/>
              </a:ext>
            </a:extLst>
          </p:cNvPr>
          <p:cNvSpPr txBox="1"/>
          <p:nvPr/>
        </p:nvSpPr>
        <p:spPr>
          <a:xfrm>
            <a:off x="4189228" y="1690689"/>
            <a:ext cx="4678325" cy="3785652"/>
          </a:xfrm>
          <a:prstGeom prst="rect">
            <a:avLst/>
          </a:prstGeom>
          <a:noFill/>
        </p:spPr>
        <p:txBody>
          <a:bodyPr wrap="square" rtlCol="0">
            <a:spAutoFit/>
          </a:bodyPr>
          <a:lstStyle/>
          <a:p>
            <a:pPr marL="285750" indent="-285750">
              <a:buFontTx/>
              <a:buChar char="-"/>
            </a:pPr>
            <a:r>
              <a:rPr lang="en-US" sz="2000" dirty="0">
                <a:solidFill>
                  <a:schemeClr val="bg1"/>
                </a:solidFill>
              </a:rPr>
              <a:t>Beau’s is Canada’s largest craft brewery</a:t>
            </a:r>
          </a:p>
          <a:p>
            <a:pPr marL="285750" indent="-285750">
              <a:buFontTx/>
              <a:buChar char="-"/>
            </a:pPr>
            <a:r>
              <a:rPr lang="en-US" sz="2000" dirty="0">
                <a:solidFill>
                  <a:schemeClr val="bg1"/>
                </a:solidFill>
              </a:rPr>
              <a:t>Applied the methods contained in the Practical Guide, including direct measurement, interviews, proxy data, records, and mass balance</a:t>
            </a:r>
          </a:p>
          <a:p>
            <a:pPr marL="285750" indent="-285750">
              <a:buFontTx/>
              <a:buChar char="-"/>
            </a:pPr>
            <a:r>
              <a:rPr lang="en-US" sz="2000" dirty="0">
                <a:solidFill>
                  <a:schemeClr val="bg1"/>
                </a:solidFill>
              </a:rPr>
              <a:t>Some key facts:</a:t>
            </a:r>
          </a:p>
          <a:p>
            <a:pPr marL="742950" lvl="1" indent="-285750">
              <a:buFontTx/>
              <a:buChar char="-"/>
            </a:pPr>
            <a:r>
              <a:rPr lang="en-US" sz="2000" dirty="0">
                <a:solidFill>
                  <a:schemeClr val="bg1"/>
                </a:solidFill>
              </a:rPr>
              <a:t>Beer Saved: 395,000 liters per year </a:t>
            </a:r>
          </a:p>
          <a:p>
            <a:pPr marL="742950" lvl="1" indent="-285750">
              <a:buFontTx/>
              <a:buChar char="-"/>
            </a:pPr>
            <a:r>
              <a:rPr lang="en-US" sz="2000" dirty="0">
                <a:solidFill>
                  <a:schemeClr val="bg1"/>
                </a:solidFill>
              </a:rPr>
              <a:t>Money Saved: C$722,000 per year</a:t>
            </a:r>
          </a:p>
          <a:p>
            <a:pPr marL="742950" lvl="1" indent="-285750">
              <a:buFontTx/>
              <a:buChar char="-"/>
            </a:pPr>
            <a:r>
              <a:rPr lang="en-US" sz="2000" dirty="0">
                <a:solidFill>
                  <a:schemeClr val="bg1"/>
                </a:solidFill>
              </a:rPr>
              <a:t>Average Payback: 0.8 years</a:t>
            </a:r>
          </a:p>
          <a:p>
            <a:pPr marL="742950" lvl="1" indent="-285750">
              <a:buFontTx/>
              <a:buChar char="-"/>
            </a:pPr>
            <a:r>
              <a:rPr lang="en-US" sz="2000" dirty="0">
                <a:solidFill>
                  <a:schemeClr val="bg1"/>
                </a:solidFill>
              </a:rPr>
              <a:t>Embedded GHG: 590 </a:t>
            </a:r>
            <a:r>
              <a:rPr lang="en-US" sz="2000" dirty="0" err="1">
                <a:solidFill>
                  <a:schemeClr val="bg1"/>
                </a:solidFill>
              </a:rPr>
              <a:t>tonnes</a:t>
            </a:r>
            <a:r>
              <a:rPr lang="en-US" sz="2000" dirty="0">
                <a:solidFill>
                  <a:schemeClr val="bg1"/>
                </a:solidFill>
              </a:rPr>
              <a:t> per year</a:t>
            </a:r>
          </a:p>
          <a:p>
            <a:pPr marL="742950" lvl="1" indent="-285750">
              <a:buFontTx/>
              <a:buChar char="-"/>
            </a:pPr>
            <a:r>
              <a:rPr lang="en-US" sz="2000" dirty="0">
                <a:solidFill>
                  <a:schemeClr val="bg1"/>
                </a:solidFill>
              </a:rPr>
              <a:t>Equivalent Meals: 165,000 per year </a:t>
            </a:r>
          </a:p>
        </p:txBody>
      </p:sp>
    </p:spTree>
    <p:extLst>
      <p:ext uri="{BB962C8B-B14F-4D97-AF65-F5344CB8AC3E}">
        <p14:creationId xmlns:p14="http://schemas.microsoft.com/office/powerpoint/2010/main" val="40960096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FCE7033-3CC6-41C8-AC2A-C498F8B2F48A}"/>
              </a:ext>
            </a:extLst>
          </p:cNvPr>
          <p:cNvPicPr>
            <a:picLocks noChangeAspect="1"/>
          </p:cNvPicPr>
          <p:nvPr/>
        </p:nvPicPr>
        <p:blipFill rotWithShape="1">
          <a:blip r:embed="rId3">
            <a:extLst>
              <a:ext uri="{28A0092B-C50C-407E-A947-70E740481C1C}">
                <a14:useLocalDpi xmlns:a14="http://schemas.microsoft.com/office/drawing/2010/main" val="0"/>
              </a:ext>
            </a:extLst>
          </a:blip>
          <a:srcRect r="23366"/>
          <a:stretch/>
        </p:blipFill>
        <p:spPr>
          <a:xfrm>
            <a:off x="0" y="0"/>
            <a:ext cx="9144000" cy="6858000"/>
          </a:xfrm>
          <a:prstGeom prst="rect">
            <a:avLst/>
          </a:prstGeom>
        </p:spPr>
      </p:pic>
      <p:sp>
        <p:nvSpPr>
          <p:cNvPr id="6" name="Rectangle 5">
            <a:extLst>
              <a:ext uri="{FF2B5EF4-FFF2-40B4-BE49-F238E27FC236}">
                <a16:creationId xmlns:a16="http://schemas.microsoft.com/office/drawing/2014/main" id="{2FDAD878-531C-42EA-BD0C-A4CED41CFD21}"/>
              </a:ext>
            </a:extLst>
          </p:cNvPr>
          <p:cNvSpPr/>
          <p:nvPr/>
        </p:nvSpPr>
        <p:spPr>
          <a:xfrm>
            <a:off x="0" y="-34879"/>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38E31D-4248-464D-954B-110E37F9E2FE}"/>
              </a:ext>
            </a:extLst>
          </p:cNvPr>
          <p:cNvSpPr>
            <a:spLocks noGrp="1"/>
          </p:cNvSpPr>
          <p:nvPr>
            <p:ph type="title"/>
          </p:nvPr>
        </p:nvSpPr>
        <p:spPr/>
        <p:txBody>
          <a:bodyPr/>
          <a:lstStyle/>
          <a:p>
            <a:r>
              <a:rPr lang="en-US" b="1" dirty="0">
                <a:solidFill>
                  <a:schemeClr val="bg1"/>
                </a:solidFill>
              </a:rPr>
              <a:t>Case Study: Toks</a:t>
            </a:r>
          </a:p>
        </p:txBody>
      </p:sp>
      <p:sp>
        <p:nvSpPr>
          <p:cNvPr id="7" name="TextBox 6">
            <a:extLst>
              <a:ext uri="{FF2B5EF4-FFF2-40B4-BE49-F238E27FC236}">
                <a16:creationId xmlns:a16="http://schemas.microsoft.com/office/drawing/2014/main" id="{A7233435-D02B-4F00-987E-6320E464183A}"/>
              </a:ext>
            </a:extLst>
          </p:cNvPr>
          <p:cNvSpPr txBox="1"/>
          <p:nvPr/>
        </p:nvSpPr>
        <p:spPr>
          <a:xfrm>
            <a:off x="4189228" y="1690689"/>
            <a:ext cx="4678325" cy="3477875"/>
          </a:xfrm>
          <a:prstGeom prst="rect">
            <a:avLst/>
          </a:prstGeom>
          <a:noFill/>
        </p:spPr>
        <p:txBody>
          <a:bodyPr wrap="square" rtlCol="0">
            <a:spAutoFit/>
          </a:bodyPr>
          <a:lstStyle/>
          <a:p>
            <a:pPr marL="285750" indent="-285750">
              <a:buFontTx/>
              <a:buChar char="-"/>
            </a:pPr>
            <a:r>
              <a:rPr lang="en-US" sz="2000" dirty="0">
                <a:solidFill>
                  <a:schemeClr val="bg1"/>
                </a:solidFill>
              </a:rPr>
              <a:t>Toks is a Mexican restaurant chain with over 200 locations</a:t>
            </a:r>
          </a:p>
          <a:p>
            <a:pPr marL="285750" indent="-285750">
              <a:buFontTx/>
              <a:buChar char="-"/>
            </a:pPr>
            <a:r>
              <a:rPr lang="en-US" sz="2000" dirty="0">
                <a:solidFill>
                  <a:schemeClr val="bg1"/>
                </a:solidFill>
              </a:rPr>
              <a:t>Applied the methods contained in the Practical Guide, including direct measurement, waste composition analysis, interviews, and records</a:t>
            </a:r>
          </a:p>
          <a:p>
            <a:pPr marL="285750" indent="-285750">
              <a:buFontTx/>
              <a:buChar char="-"/>
            </a:pPr>
            <a:r>
              <a:rPr lang="en-US" sz="2000" dirty="0">
                <a:solidFill>
                  <a:schemeClr val="bg1"/>
                </a:solidFill>
              </a:rPr>
              <a:t>Some key facts</a:t>
            </a:r>
          </a:p>
          <a:p>
            <a:pPr marL="742950" lvl="1" indent="-285750">
              <a:buFontTx/>
              <a:buChar char="-"/>
            </a:pPr>
            <a:r>
              <a:rPr lang="en-US" sz="2000" dirty="0">
                <a:solidFill>
                  <a:schemeClr val="bg1"/>
                </a:solidFill>
              </a:rPr>
              <a:t>Recoverable food: 17.9 tons/</a:t>
            </a:r>
            <a:r>
              <a:rPr lang="en-US" sz="2000" dirty="0" err="1">
                <a:solidFill>
                  <a:schemeClr val="bg1"/>
                </a:solidFill>
              </a:rPr>
              <a:t>yr</a:t>
            </a:r>
            <a:endParaRPr lang="en-US" sz="2000" dirty="0">
              <a:solidFill>
                <a:schemeClr val="bg1"/>
              </a:solidFill>
            </a:endParaRPr>
          </a:p>
          <a:p>
            <a:pPr marL="742950" lvl="1" indent="-285750">
              <a:buFontTx/>
              <a:buChar char="-"/>
            </a:pPr>
            <a:r>
              <a:rPr lang="en-US" sz="2000" dirty="0">
                <a:solidFill>
                  <a:schemeClr val="bg1"/>
                </a:solidFill>
              </a:rPr>
              <a:t>Savings:  330,000 pesos/</a:t>
            </a:r>
            <a:r>
              <a:rPr lang="en-US" sz="2000" dirty="0" err="1">
                <a:solidFill>
                  <a:schemeClr val="bg1"/>
                </a:solidFill>
              </a:rPr>
              <a:t>yr</a:t>
            </a:r>
            <a:endParaRPr lang="en-US" sz="2000" dirty="0">
              <a:solidFill>
                <a:schemeClr val="bg1"/>
              </a:solidFill>
            </a:endParaRPr>
          </a:p>
          <a:p>
            <a:pPr marL="742950" lvl="1" indent="-285750">
              <a:buFontTx/>
              <a:buChar char="-"/>
            </a:pPr>
            <a:r>
              <a:rPr lang="en-US" sz="2000" dirty="0">
                <a:solidFill>
                  <a:schemeClr val="bg1"/>
                </a:solidFill>
              </a:rPr>
              <a:t>GHG emissions avoided: 40 tons/</a:t>
            </a:r>
            <a:r>
              <a:rPr lang="en-US" sz="2000" dirty="0" err="1">
                <a:solidFill>
                  <a:schemeClr val="bg1"/>
                </a:solidFill>
              </a:rPr>
              <a:t>yr</a:t>
            </a:r>
            <a:endParaRPr lang="en-US" sz="2000" dirty="0">
              <a:solidFill>
                <a:schemeClr val="bg1"/>
              </a:solidFill>
            </a:endParaRPr>
          </a:p>
          <a:p>
            <a:pPr marL="742950" lvl="1" indent="-285750">
              <a:buFontTx/>
              <a:buChar char="-"/>
            </a:pPr>
            <a:r>
              <a:rPr lang="en-US" sz="2000" dirty="0">
                <a:solidFill>
                  <a:schemeClr val="bg1"/>
                </a:solidFill>
              </a:rPr>
              <a:t>Equivalent meals: 31,006/</a:t>
            </a:r>
            <a:r>
              <a:rPr lang="en-US" sz="2000" dirty="0" err="1">
                <a:solidFill>
                  <a:schemeClr val="bg1"/>
                </a:solidFill>
              </a:rPr>
              <a:t>yr</a:t>
            </a:r>
            <a:endParaRPr lang="en-US" sz="2000" dirty="0">
              <a:solidFill>
                <a:schemeClr val="bg1"/>
              </a:solidFill>
            </a:endParaRPr>
          </a:p>
        </p:txBody>
      </p:sp>
      <p:pic>
        <p:nvPicPr>
          <p:cNvPr id="8194" name="Picture 2" descr="http://www3.cec.org/flwm/wp-content/uploads/2019/03/toks-case-study-en.jpg">
            <a:extLst>
              <a:ext uri="{FF2B5EF4-FFF2-40B4-BE49-F238E27FC236}">
                <a16:creationId xmlns:a16="http://schemas.microsoft.com/office/drawing/2014/main" id="{69E6B9FF-A1BE-47C3-AC90-EFB6AA0EB7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 y="1653475"/>
            <a:ext cx="3333750" cy="4286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5291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commission for environmental cooperation">
            <a:extLst>
              <a:ext uri="{FF2B5EF4-FFF2-40B4-BE49-F238E27FC236}">
                <a16:creationId xmlns:a16="http://schemas.microsoft.com/office/drawing/2014/main" id="{5D5DCA82-B6E3-4FA7-AB5F-459C63D91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48" y="18255"/>
            <a:ext cx="6987654" cy="69437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457DCCF-B32A-47E0-A0DF-C5E715C48457}"/>
              </a:ext>
            </a:extLst>
          </p:cNvPr>
          <p:cNvSpPr/>
          <p:nvPr/>
        </p:nvSpPr>
        <p:spPr>
          <a:xfrm>
            <a:off x="0" y="-6722"/>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8D926-572A-40B6-902E-B1C00F8F7B81}"/>
              </a:ext>
            </a:extLst>
          </p:cNvPr>
          <p:cNvSpPr>
            <a:spLocks noGrp="1"/>
          </p:cNvSpPr>
          <p:nvPr>
            <p:ph type="title"/>
          </p:nvPr>
        </p:nvSpPr>
        <p:spPr>
          <a:xfrm>
            <a:off x="41796" y="18255"/>
            <a:ext cx="7886700" cy="1325563"/>
          </a:xfrm>
        </p:spPr>
        <p:txBody>
          <a:bodyPr>
            <a:normAutofit/>
          </a:bodyPr>
          <a:lstStyle/>
          <a:p>
            <a:r>
              <a:rPr lang="en-US" sz="3600" b="1" dirty="0">
                <a:solidFill>
                  <a:schemeClr val="bg1"/>
                </a:solidFill>
              </a:rPr>
              <a:t>Download at: </a:t>
            </a:r>
            <a:r>
              <a:rPr lang="en-US" sz="3600" b="1" dirty="0" err="1">
                <a:solidFill>
                  <a:schemeClr val="bg1"/>
                </a:solidFill>
              </a:rPr>
              <a:t>www.cec.org</a:t>
            </a:r>
            <a:r>
              <a:rPr lang="en-US" sz="3600" b="1" dirty="0">
                <a:solidFill>
                  <a:schemeClr val="bg1"/>
                </a:solidFill>
              </a:rPr>
              <a:t>/Measurement</a:t>
            </a:r>
          </a:p>
        </p:txBody>
      </p:sp>
      <p:pic>
        <p:nvPicPr>
          <p:cNvPr id="8" name="Picture 7">
            <a:extLst>
              <a:ext uri="{FF2B5EF4-FFF2-40B4-BE49-F238E27FC236}">
                <a16:creationId xmlns:a16="http://schemas.microsoft.com/office/drawing/2014/main" id="{F9303887-B830-48D4-9BFE-6FF4146030A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4154" y="990598"/>
            <a:ext cx="3858469" cy="4937760"/>
          </a:xfrm>
          <a:prstGeom prst="rect">
            <a:avLst/>
          </a:prstGeom>
          <a:ln>
            <a:solidFill>
              <a:schemeClr val="tx1"/>
            </a:solidFill>
          </a:ln>
        </p:spPr>
      </p:pic>
      <p:pic>
        <p:nvPicPr>
          <p:cNvPr id="9" name="Picture 2" descr="http://www3.cec.org/islandora/en/item/11813-technical-report-quantifying-food-loss-and-waste-and-its-impacts/datastream/TN-EN/view">
            <a:extLst>
              <a:ext uri="{FF2B5EF4-FFF2-40B4-BE49-F238E27FC236}">
                <a16:creationId xmlns:a16="http://schemas.microsoft.com/office/drawing/2014/main" id="{CA2BA315-F8AE-4EC0-8E1A-3E560A1717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014" y="990599"/>
            <a:ext cx="3810832" cy="4933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881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Image result for commission for environmental cooperation">
            <a:extLst>
              <a:ext uri="{FF2B5EF4-FFF2-40B4-BE49-F238E27FC236}">
                <a16:creationId xmlns:a16="http://schemas.microsoft.com/office/drawing/2014/main" id="{5D5DCA82-B6E3-4FA7-AB5F-459C63D91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48" y="18255"/>
            <a:ext cx="6987654" cy="69437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457DCCF-B32A-47E0-A0DF-C5E715C48457}"/>
              </a:ext>
            </a:extLst>
          </p:cNvPr>
          <p:cNvSpPr/>
          <p:nvPr/>
        </p:nvSpPr>
        <p:spPr>
          <a:xfrm>
            <a:off x="0" y="-6722"/>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948D926-572A-40B6-902E-B1C00F8F7B81}"/>
              </a:ext>
            </a:extLst>
          </p:cNvPr>
          <p:cNvSpPr>
            <a:spLocks noGrp="1"/>
          </p:cNvSpPr>
          <p:nvPr>
            <p:ph type="title"/>
          </p:nvPr>
        </p:nvSpPr>
        <p:spPr>
          <a:xfrm>
            <a:off x="41796" y="18255"/>
            <a:ext cx="7886700" cy="1325563"/>
          </a:xfrm>
        </p:spPr>
        <p:txBody>
          <a:bodyPr>
            <a:normAutofit/>
          </a:bodyPr>
          <a:lstStyle/>
          <a:p>
            <a:r>
              <a:rPr lang="en-US" sz="3600" b="1" dirty="0">
                <a:solidFill>
                  <a:schemeClr val="bg1"/>
                </a:solidFill>
              </a:rPr>
              <a:t>Questions?</a:t>
            </a:r>
          </a:p>
        </p:txBody>
      </p:sp>
      <p:sp>
        <p:nvSpPr>
          <p:cNvPr id="10" name="Content Placeholder 2">
            <a:extLst>
              <a:ext uri="{FF2B5EF4-FFF2-40B4-BE49-F238E27FC236}">
                <a16:creationId xmlns:a16="http://schemas.microsoft.com/office/drawing/2014/main" id="{FF5AB2A7-F573-42BC-B6CA-588145314CC3}"/>
              </a:ext>
            </a:extLst>
          </p:cNvPr>
          <p:cNvSpPr>
            <a:spLocks noGrp="1"/>
          </p:cNvSpPr>
          <p:nvPr>
            <p:ph idx="1"/>
          </p:nvPr>
        </p:nvSpPr>
        <p:spPr>
          <a:xfrm>
            <a:off x="628650" y="1825625"/>
            <a:ext cx="7886700" cy="4351338"/>
          </a:xfrm>
        </p:spPr>
        <p:txBody>
          <a:bodyPr>
            <a:normAutofit/>
          </a:bodyPr>
          <a:lstStyle/>
          <a:p>
            <a:r>
              <a:rPr lang="en-US" dirty="0">
                <a:solidFill>
                  <a:schemeClr val="bg1"/>
                </a:solidFill>
              </a:rPr>
              <a:t>Download: www.cec.org/Measurement</a:t>
            </a:r>
          </a:p>
        </p:txBody>
      </p:sp>
    </p:spTree>
    <p:extLst>
      <p:ext uri="{BB962C8B-B14F-4D97-AF65-F5344CB8AC3E}">
        <p14:creationId xmlns:p14="http://schemas.microsoft.com/office/powerpoint/2010/main" val="1430232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Image result for commission for environmental cooperation">
            <a:extLst>
              <a:ext uri="{FF2B5EF4-FFF2-40B4-BE49-F238E27FC236}">
                <a16:creationId xmlns:a16="http://schemas.microsoft.com/office/drawing/2014/main" id="{A4620C38-0506-4325-9F20-4E650518E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48" y="18255"/>
            <a:ext cx="6987654" cy="69437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5361F00-BD9E-4D3D-8D82-C93DB3F4FE16}"/>
              </a:ext>
            </a:extLst>
          </p:cNvPr>
          <p:cNvSpPr/>
          <p:nvPr/>
        </p:nvSpPr>
        <p:spPr>
          <a:xfrm>
            <a:off x="0" y="-6722"/>
            <a:ext cx="9239534" cy="6927757"/>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8589A251-2440-4F82-9AC4-93BF06E0FF5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14154" y="990598"/>
            <a:ext cx="3858469" cy="4937760"/>
          </a:xfrm>
          <a:prstGeom prst="rect">
            <a:avLst/>
          </a:prstGeom>
          <a:ln>
            <a:solidFill>
              <a:schemeClr val="tx1"/>
            </a:solidFill>
          </a:ln>
        </p:spPr>
      </p:pic>
      <p:pic>
        <p:nvPicPr>
          <p:cNvPr id="1026" name="Picture 2" descr="http://www3.cec.org/islandora/en/item/11813-technical-report-quantifying-food-loss-and-waste-and-its-impacts/datastream/TN-EN/view">
            <a:extLst>
              <a:ext uri="{FF2B5EF4-FFF2-40B4-BE49-F238E27FC236}">
                <a16:creationId xmlns:a16="http://schemas.microsoft.com/office/drawing/2014/main" id="{4DEA3566-14A9-4032-9D63-9B7937E89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9014" y="990599"/>
            <a:ext cx="3810832" cy="49331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938EE93E-216A-964A-9488-8B0B617F9E4C}"/>
              </a:ext>
            </a:extLst>
          </p:cNvPr>
          <p:cNvSpPr>
            <a:spLocks noGrp="1"/>
          </p:cNvSpPr>
          <p:nvPr>
            <p:ph type="title"/>
          </p:nvPr>
        </p:nvSpPr>
        <p:spPr>
          <a:xfrm>
            <a:off x="41796" y="18255"/>
            <a:ext cx="7886700" cy="1325563"/>
          </a:xfrm>
        </p:spPr>
        <p:txBody>
          <a:bodyPr>
            <a:normAutofit/>
          </a:bodyPr>
          <a:lstStyle/>
          <a:p>
            <a:r>
              <a:rPr lang="en-US" sz="3600" b="1" dirty="0">
                <a:solidFill>
                  <a:schemeClr val="bg1"/>
                </a:solidFill>
              </a:rPr>
              <a:t>Download at: </a:t>
            </a:r>
            <a:r>
              <a:rPr lang="en-US" sz="3600" b="1" dirty="0" err="1">
                <a:solidFill>
                  <a:schemeClr val="bg1"/>
                </a:solidFill>
              </a:rPr>
              <a:t>www.cec.org</a:t>
            </a:r>
            <a:r>
              <a:rPr lang="en-US" sz="3600" b="1" dirty="0">
                <a:solidFill>
                  <a:schemeClr val="bg1"/>
                </a:solidFill>
              </a:rPr>
              <a:t>/Measurement</a:t>
            </a:r>
          </a:p>
        </p:txBody>
      </p:sp>
    </p:spTree>
    <p:extLst>
      <p:ext uri="{BB962C8B-B14F-4D97-AF65-F5344CB8AC3E}">
        <p14:creationId xmlns:p14="http://schemas.microsoft.com/office/powerpoint/2010/main" val="722269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sh is filled with food&#10;&#10;Description generated with very high confidence">
            <a:extLst>
              <a:ext uri="{FF2B5EF4-FFF2-40B4-BE49-F238E27FC236}">
                <a16:creationId xmlns:a16="http://schemas.microsoft.com/office/drawing/2014/main" id="{EEAB20A9-FDDD-4C6A-B89A-E30D30F79A37}"/>
              </a:ext>
            </a:extLst>
          </p:cNvPr>
          <p:cNvPicPr>
            <a:picLocks noChangeAspect="1"/>
          </p:cNvPicPr>
          <p:nvPr/>
        </p:nvPicPr>
        <p:blipFill rotWithShape="1">
          <a:blip r:embed="rId3">
            <a:extLst>
              <a:ext uri="{28A0092B-C50C-407E-A947-70E740481C1C}">
                <a14:useLocalDpi xmlns:a14="http://schemas.microsoft.com/office/drawing/2010/main" val="0"/>
              </a:ext>
            </a:extLst>
          </a:blip>
          <a:srcRect r="-11385"/>
          <a:stretch/>
        </p:blipFill>
        <p:spPr>
          <a:xfrm>
            <a:off x="-1" y="0"/>
            <a:ext cx="10185049" cy="6858000"/>
          </a:xfrm>
          <a:prstGeom prst="rect">
            <a:avLst/>
          </a:prstGeom>
          <a:noFill/>
        </p:spPr>
      </p:pic>
      <p:sp>
        <p:nvSpPr>
          <p:cNvPr id="5" name="Rectangle 4">
            <a:extLst>
              <a:ext uri="{FF2B5EF4-FFF2-40B4-BE49-F238E27FC236}">
                <a16:creationId xmlns:a16="http://schemas.microsoft.com/office/drawing/2014/main" id="{C46E30F2-C5E5-4155-BE9A-DDD54218090C}"/>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37388-B709-4991-9F61-71FE4DF57EFF}"/>
              </a:ext>
            </a:extLst>
          </p:cNvPr>
          <p:cNvSpPr>
            <a:spLocks noGrp="1"/>
          </p:cNvSpPr>
          <p:nvPr>
            <p:ph type="title"/>
          </p:nvPr>
        </p:nvSpPr>
        <p:spPr/>
        <p:txBody>
          <a:bodyPr>
            <a:normAutofit/>
          </a:bodyPr>
          <a:lstStyle/>
          <a:p>
            <a:r>
              <a:rPr lang="en-US" b="1" dirty="0">
                <a:solidFill>
                  <a:schemeClr val="bg1"/>
                </a:solidFill>
              </a:rPr>
              <a:t>Expert Group</a:t>
            </a:r>
          </a:p>
        </p:txBody>
      </p:sp>
      <p:sp>
        <p:nvSpPr>
          <p:cNvPr id="9" name="Content Placeholder 8">
            <a:extLst>
              <a:ext uri="{FF2B5EF4-FFF2-40B4-BE49-F238E27FC236}">
                <a16:creationId xmlns:a16="http://schemas.microsoft.com/office/drawing/2014/main" id="{B60BC7AE-BE8E-4D6A-8B4C-9E8828503624}"/>
              </a:ext>
            </a:extLst>
          </p:cNvPr>
          <p:cNvSpPr>
            <a:spLocks noGrp="1"/>
          </p:cNvSpPr>
          <p:nvPr>
            <p:ph idx="1"/>
          </p:nvPr>
        </p:nvSpPr>
        <p:spPr>
          <a:xfrm>
            <a:off x="628651" y="1825625"/>
            <a:ext cx="3943350" cy="4351338"/>
          </a:xfrm>
        </p:spPr>
        <p:txBody>
          <a:bodyPr>
            <a:normAutofit/>
          </a:bodyPr>
          <a:lstStyle/>
          <a:p>
            <a:r>
              <a:rPr lang="en-US" sz="2000" dirty="0">
                <a:solidFill>
                  <a:schemeClr val="bg1"/>
                </a:solidFill>
              </a:rPr>
              <a:t>Jean </a:t>
            </a:r>
            <a:r>
              <a:rPr lang="en-US" sz="2000" dirty="0" err="1">
                <a:solidFill>
                  <a:schemeClr val="bg1"/>
                </a:solidFill>
              </a:rPr>
              <a:t>Buzby</a:t>
            </a:r>
            <a:r>
              <a:rPr lang="en-US" sz="2000" dirty="0">
                <a:solidFill>
                  <a:schemeClr val="bg1"/>
                </a:solidFill>
              </a:rPr>
              <a:t> (USDA)</a:t>
            </a:r>
          </a:p>
          <a:p>
            <a:r>
              <a:rPr lang="en-US" sz="2000" dirty="0">
                <a:solidFill>
                  <a:schemeClr val="bg1"/>
                </a:solidFill>
              </a:rPr>
              <a:t>Cristina </a:t>
            </a:r>
            <a:r>
              <a:rPr lang="en-US" sz="2000" dirty="0" err="1">
                <a:solidFill>
                  <a:schemeClr val="bg1"/>
                </a:solidFill>
              </a:rPr>
              <a:t>Cortinas</a:t>
            </a:r>
            <a:r>
              <a:rPr lang="en-US" sz="2000" dirty="0">
                <a:solidFill>
                  <a:schemeClr val="bg1"/>
                </a:solidFill>
              </a:rPr>
              <a:t> (Independent Consultant)</a:t>
            </a:r>
          </a:p>
          <a:p>
            <a:r>
              <a:rPr lang="en-US" sz="2000" dirty="0">
                <a:solidFill>
                  <a:schemeClr val="bg1"/>
                </a:solidFill>
              </a:rPr>
              <a:t>Lesly Gonzalez </a:t>
            </a:r>
            <a:r>
              <a:rPr lang="en-US" sz="2000" dirty="0" err="1">
                <a:solidFill>
                  <a:schemeClr val="bg1"/>
                </a:solidFill>
              </a:rPr>
              <a:t>Montaño</a:t>
            </a:r>
            <a:r>
              <a:rPr lang="en-US" sz="2000" dirty="0">
                <a:solidFill>
                  <a:schemeClr val="bg1"/>
                </a:solidFill>
              </a:rPr>
              <a:t> (Nestle)</a:t>
            </a:r>
          </a:p>
          <a:p>
            <a:r>
              <a:rPr lang="en-US" sz="2000" dirty="0">
                <a:solidFill>
                  <a:schemeClr val="bg1"/>
                </a:solidFill>
              </a:rPr>
              <a:t>Martin Gooch (Center for Food Chain Excellence)</a:t>
            </a:r>
          </a:p>
          <a:p>
            <a:r>
              <a:rPr lang="en-US" sz="2000" dirty="0">
                <a:solidFill>
                  <a:schemeClr val="bg1"/>
                </a:solidFill>
              </a:rPr>
              <a:t>Monica McBride (World Wildlife Fund)</a:t>
            </a:r>
          </a:p>
          <a:p>
            <a:r>
              <a:rPr lang="en-US" sz="2000" dirty="0">
                <a:solidFill>
                  <a:schemeClr val="bg1"/>
                </a:solidFill>
              </a:rPr>
              <a:t>Cher Mereweather (Provision Coalition)</a:t>
            </a:r>
          </a:p>
        </p:txBody>
      </p:sp>
      <p:sp>
        <p:nvSpPr>
          <p:cNvPr id="6" name="Content Placeholder 8">
            <a:extLst>
              <a:ext uri="{FF2B5EF4-FFF2-40B4-BE49-F238E27FC236}">
                <a16:creationId xmlns:a16="http://schemas.microsoft.com/office/drawing/2014/main" id="{847E513A-CA94-F54B-B511-3D0048F2FD54}"/>
              </a:ext>
            </a:extLst>
          </p:cNvPr>
          <p:cNvSpPr txBox="1">
            <a:spLocks/>
          </p:cNvSpPr>
          <p:nvPr/>
        </p:nvSpPr>
        <p:spPr>
          <a:xfrm>
            <a:off x="4571999" y="1849689"/>
            <a:ext cx="39433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solidFill>
                  <a:schemeClr val="bg1"/>
                </a:solidFill>
              </a:rPr>
              <a:t>Pete Pearson (World Wildlife Fund)</a:t>
            </a:r>
          </a:p>
          <a:p>
            <a:r>
              <a:rPr lang="en-US" sz="2000" dirty="0">
                <a:solidFill>
                  <a:schemeClr val="bg1"/>
                </a:solidFill>
              </a:rPr>
              <a:t>Gustavo Pérez </a:t>
            </a:r>
            <a:r>
              <a:rPr lang="en-US" sz="2000" dirty="0" err="1">
                <a:solidFill>
                  <a:schemeClr val="bg1"/>
                </a:solidFill>
              </a:rPr>
              <a:t>Berlanga</a:t>
            </a:r>
            <a:r>
              <a:rPr lang="en-US" sz="2000" dirty="0">
                <a:solidFill>
                  <a:schemeClr val="bg1"/>
                </a:solidFill>
              </a:rPr>
              <a:t> (Toks Restaurants)</a:t>
            </a:r>
          </a:p>
          <a:p>
            <a:r>
              <a:rPr lang="en-US" sz="2000" dirty="0">
                <a:solidFill>
                  <a:schemeClr val="bg1"/>
                </a:solidFill>
              </a:rPr>
              <a:t>Renan Alberto </a:t>
            </a:r>
            <a:r>
              <a:rPr lang="en-US" sz="2000" dirty="0" err="1">
                <a:solidFill>
                  <a:schemeClr val="bg1"/>
                </a:solidFill>
              </a:rPr>
              <a:t>Poveda</a:t>
            </a:r>
            <a:r>
              <a:rPr lang="en-US" sz="2000" dirty="0">
                <a:solidFill>
                  <a:schemeClr val="bg1"/>
                </a:solidFill>
              </a:rPr>
              <a:t> (World Bank)</a:t>
            </a:r>
          </a:p>
          <a:p>
            <a:r>
              <a:rPr lang="en-US" sz="2000" dirty="0">
                <a:solidFill>
                  <a:schemeClr val="bg1"/>
                </a:solidFill>
              </a:rPr>
              <a:t>Andrew Rhodes (</a:t>
            </a:r>
            <a:r>
              <a:rPr lang="en-US" sz="2000" dirty="0" err="1">
                <a:solidFill>
                  <a:schemeClr val="bg1"/>
                </a:solidFill>
              </a:rPr>
              <a:t>Pronatura</a:t>
            </a:r>
            <a:r>
              <a:rPr lang="en-US" sz="2000" dirty="0">
                <a:solidFill>
                  <a:schemeClr val="bg1"/>
                </a:solidFill>
              </a:rPr>
              <a:t> Mexico, A.C.)</a:t>
            </a:r>
          </a:p>
          <a:p>
            <a:r>
              <a:rPr lang="en-US" sz="2000" dirty="0">
                <a:solidFill>
                  <a:schemeClr val="bg1"/>
                </a:solidFill>
              </a:rPr>
              <a:t>Bruce Taylor (Enviro-Stewards Inc.)</a:t>
            </a:r>
          </a:p>
          <a:p>
            <a:r>
              <a:rPr lang="en-US" sz="2000" dirty="0">
                <a:solidFill>
                  <a:schemeClr val="bg1"/>
                </a:solidFill>
              </a:rPr>
              <a:t>Ashley </a:t>
            </a:r>
            <a:r>
              <a:rPr lang="en-US" sz="2000" dirty="0" err="1">
                <a:solidFill>
                  <a:schemeClr val="bg1"/>
                </a:solidFill>
              </a:rPr>
              <a:t>Zanolli</a:t>
            </a:r>
            <a:r>
              <a:rPr lang="en-US" sz="2000" dirty="0">
                <a:solidFill>
                  <a:schemeClr val="bg1"/>
                </a:solidFill>
              </a:rPr>
              <a:t> (Specialist)</a:t>
            </a:r>
          </a:p>
        </p:txBody>
      </p:sp>
    </p:spTree>
    <p:extLst>
      <p:ext uri="{BB962C8B-B14F-4D97-AF65-F5344CB8AC3E}">
        <p14:creationId xmlns:p14="http://schemas.microsoft.com/office/powerpoint/2010/main" val="1872835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sh is filled with food&#10;&#10;Description generated with very high confidence">
            <a:extLst>
              <a:ext uri="{FF2B5EF4-FFF2-40B4-BE49-F238E27FC236}">
                <a16:creationId xmlns:a16="http://schemas.microsoft.com/office/drawing/2014/main" id="{EEAB20A9-FDDD-4C6A-B89A-E30D30F79A37}"/>
              </a:ext>
            </a:extLst>
          </p:cNvPr>
          <p:cNvPicPr>
            <a:picLocks noChangeAspect="1"/>
          </p:cNvPicPr>
          <p:nvPr/>
        </p:nvPicPr>
        <p:blipFill rotWithShape="1">
          <a:blip r:embed="rId3">
            <a:extLst>
              <a:ext uri="{28A0092B-C50C-407E-A947-70E740481C1C}">
                <a14:useLocalDpi xmlns:a14="http://schemas.microsoft.com/office/drawing/2010/main" val="0"/>
              </a:ext>
            </a:extLst>
          </a:blip>
          <a:srcRect r="-11385"/>
          <a:stretch/>
        </p:blipFill>
        <p:spPr>
          <a:xfrm>
            <a:off x="-1" y="0"/>
            <a:ext cx="10185049" cy="6858000"/>
          </a:xfrm>
          <a:prstGeom prst="rect">
            <a:avLst/>
          </a:prstGeom>
          <a:noFill/>
        </p:spPr>
      </p:pic>
      <p:sp>
        <p:nvSpPr>
          <p:cNvPr id="5" name="Rectangle 4">
            <a:extLst>
              <a:ext uri="{FF2B5EF4-FFF2-40B4-BE49-F238E27FC236}">
                <a16:creationId xmlns:a16="http://schemas.microsoft.com/office/drawing/2014/main" id="{C46E30F2-C5E5-4155-BE9A-DDD54218090C}"/>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D37388-B709-4991-9F61-71FE4DF57EFF}"/>
              </a:ext>
            </a:extLst>
          </p:cNvPr>
          <p:cNvSpPr>
            <a:spLocks noGrp="1"/>
          </p:cNvSpPr>
          <p:nvPr>
            <p:ph type="title"/>
          </p:nvPr>
        </p:nvSpPr>
        <p:spPr/>
        <p:txBody>
          <a:bodyPr>
            <a:normAutofit/>
          </a:bodyPr>
          <a:lstStyle/>
          <a:p>
            <a:r>
              <a:rPr lang="en-US" b="1" dirty="0">
                <a:solidFill>
                  <a:schemeClr val="bg1"/>
                </a:solidFill>
              </a:rPr>
              <a:t>Seven Modules for Food Loss and Waste Measurement</a:t>
            </a:r>
          </a:p>
        </p:txBody>
      </p:sp>
      <p:sp>
        <p:nvSpPr>
          <p:cNvPr id="9" name="Content Placeholder 8">
            <a:extLst>
              <a:ext uri="{FF2B5EF4-FFF2-40B4-BE49-F238E27FC236}">
                <a16:creationId xmlns:a16="http://schemas.microsoft.com/office/drawing/2014/main" id="{B60BC7AE-BE8E-4D6A-8B4C-9E8828503624}"/>
              </a:ext>
            </a:extLst>
          </p:cNvPr>
          <p:cNvSpPr>
            <a:spLocks noGrp="1"/>
          </p:cNvSpPr>
          <p:nvPr>
            <p:ph idx="1"/>
          </p:nvPr>
        </p:nvSpPr>
        <p:spPr/>
        <p:txBody>
          <a:bodyPr/>
          <a:lstStyle/>
          <a:p>
            <a:r>
              <a:rPr lang="en-US" dirty="0">
                <a:solidFill>
                  <a:schemeClr val="bg1"/>
                </a:solidFill>
              </a:rPr>
              <a:t>Why Measure FLW?</a:t>
            </a:r>
          </a:p>
          <a:p>
            <a:r>
              <a:rPr lang="en-US" dirty="0">
                <a:solidFill>
                  <a:schemeClr val="bg1"/>
                </a:solidFill>
              </a:rPr>
              <a:t>The Business Case for FLW Reduction</a:t>
            </a:r>
          </a:p>
          <a:p>
            <a:r>
              <a:rPr lang="en-US" dirty="0">
                <a:solidFill>
                  <a:schemeClr val="bg1"/>
                </a:solidFill>
              </a:rPr>
              <a:t>Managing Change</a:t>
            </a:r>
          </a:p>
          <a:p>
            <a:r>
              <a:rPr lang="en-US" dirty="0">
                <a:solidFill>
                  <a:schemeClr val="bg1"/>
                </a:solidFill>
              </a:rPr>
              <a:t>Setting Your Scope</a:t>
            </a:r>
          </a:p>
          <a:p>
            <a:r>
              <a:rPr lang="en-US" dirty="0">
                <a:solidFill>
                  <a:schemeClr val="bg1"/>
                </a:solidFill>
              </a:rPr>
              <a:t>Determining Root Causes</a:t>
            </a:r>
          </a:p>
          <a:p>
            <a:r>
              <a:rPr lang="en-US" dirty="0">
                <a:solidFill>
                  <a:schemeClr val="bg1"/>
                </a:solidFill>
              </a:rPr>
              <a:t>Selecting KPIs and Identifying Impacts</a:t>
            </a:r>
          </a:p>
          <a:p>
            <a:r>
              <a:rPr lang="en-US" dirty="0">
                <a:solidFill>
                  <a:schemeClr val="bg1"/>
                </a:solidFill>
              </a:rPr>
              <a:t>Sector-Specific Guidance</a:t>
            </a:r>
          </a:p>
        </p:txBody>
      </p:sp>
    </p:spTree>
    <p:extLst>
      <p:ext uri="{BB962C8B-B14F-4D97-AF65-F5344CB8AC3E}">
        <p14:creationId xmlns:p14="http://schemas.microsoft.com/office/powerpoint/2010/main" val="4081502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indoor, table, wall, food&#10;&#10;Description generated with very high confidence">
            <a:extLst>
              <a:ext uri="{FF2B5EF4-FFF2-40B4-BE49-F238E27FC236}">
                <a16:creationId xmlns:a16="http://schemas.microsoft.com/office/drawing/2014/main" id="{4725FC79-5C37-48B3-AFA5-5F3BA01DBC8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7" name="Rectangle 6">
            <a:extLst>
              <a:ext uri="{FF2B5EF4-FFF2-40B4-BE49-F238E27FC236}">
                <a16:creationId xmlns:a16="http://schemas.microsoft.com/office/drawing/2014/main" id="{E62A8576-1007-474B-84AC-9320B507E9D6}"/>
              </a:ext>
            </a:extLst>
          </p:cNvPr>
          <p:cNvSpPr/>
          <p:nvPr/>
        </p:nvSpPr>
        <p:spPr>
          <a:xfrm>
            <a:off x="-1"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6F861-0FC0-4E6A-9392-026BFBC890B9}"/>
              </a:ext>
            </a:extLst>
          </p:cNvPr>
          <p:cNvSpPr>
            <a:spLocks noGrp="1"/>
          </p:cNvSpPr>
          <p:nvPr>
            <p:ph type="title"/>
          </p:nvPr>
        </p:nvSpPr>
        <p:spPr/>
        <p:txBody>
          <a:bodyPr/>
          <a:lstStyle/>
          <a:p>
            <a:r>
              <a:rPr lang="en-US" b="1" dirty="0">
                <a:solidFill>
                  <a:schemeClr val="bg1"/>
                </a:solidFill>
              </a:rPr>
              <a:t>Why Measure FLW?</a:t>
            </a:r>
          </a:p>
        </p:txBody>
      </p:sp>
      <p:sp>
        <p:nvSpPr>
          <p:cNvPr id="3" name="Content Placeholder 2">
            <a:extLst>
              <a:ext uri="{FF2B5EF4-FFF2-40B4-BE49-F238E27FC236}">
                <a16:creationId xmlns:a16="http://schemas.microsoft.com/office/drawing/2014/main" id="{D9CDC45B-9068-4984-BC91-9710E57473EE}"/>
              </a:ext>
            </a:extLst>
          </p:cNvPr>
          <p:cNvSpPr>
            <a:spLocks noGrp="1"/>
          </p:cNvSpPr>
          <p:nvPr>
            <p:ph idx="1"/>
          </p:nvPr>
        </p:nvSpPr>
        <p:spPr/>
        <p:txBody>
          <a:bodyPr>
            <a:normAutofit fontScale="92500" lnSpcReduction="10000"/>
          </a:bodyPr>
          <a:lstStyle/>
          <a:p>
            <a:r>
              <a:rPr lang="en-US" dirty="0">
                <a:solidFill>
                  <a:schemeClr val="bg1"/>
                </a:solidFill>
              </a:rPr>
              <a:t>Economic:</a:t>
            </a:r>
          </a:p>
          <a:p>
            <a:pPr lvl="1"/>
            <a:r>
              <a:rPr lang="en-US" dirty="0">
                <a:solidFill>
                  <a:schemeClr val="bg1"/>
                </a:solidFill>
              </a:rPr>
              <a:t>Wasted food = wasted money</a:t>
            </a:r>
          </a:p>
          <a:p>
            <a:pPr lvl="1"/>
            <a:r>
              <a:rPr lang="en-US" dirty="0">
                <a:solidFill>
                  <a:schemeClr val="bg1"/>
                </a:solidFill>
              </a:rPr>
              <a:t>Also wasted opportunities for new products</a:t>
            </a:r>
          </a:p>
          <a:p>
            <a:r>
              <a:rPr lang="en-US" dirty="0">
                <a:solidFill>
                  <a:schemeClr val="bg1"/>
                </a:solidFill>
              </a:rPr>
              <a:t>Social</a:t>
            </a:r>
          </a:p>
          <a:p>
            <a:pPr lvl="1"/>
            <a:r>
              <a:rPr lang="en-US" dirty="0">
                <a:solidFill>
                  <a:schemeClr val="bg1"/>
                </a:solidFill>
              </a:rPr>
              <a:t>Huge amounts of food go to waste despite malnourishment and undernutrition</a:t>
            </a:r>
          </a:p>
          <a:p>
            <a:pPr lvl="1"/>
            <a:r>
              <a:rPr lang="en-US" dirty="0">
                <a:solidFill>
                  <a:schemeClr val="bg1"/>
                </a:solidFill>
              </a:rPr>
              <a:t>396 kg/capita in Canada, 249 kg/capita in Mexico and 415 kg/capita in the United States</a:t>
            </a:r>
          </a:p>
          <a:p>
            <a:r>
              <a:rPr lang="en-US" dirty="0">
                <a:solidFill>
                  <a:schemeClr val="bg1"/>
                </a:solidFill>
              </a:rPr>
              <a:t>Environmental</a:t>
            </a:r>
          </a:p>
          <a:p>
            <a:pPr lvl="1"/>
            <a:r>
              <a:rPr lang="en-US" dirty="0">
                <a:solidFill>
                  <a:schemeClr val="bg1"/>
                </a:solidFill>
              </a:rPr>
              <a:t>When food is wasted, so are all the environmental inputs: land, water, fertilizer, fuel and more</a:t>
            </a:r>
          </a:p>
          <a:p>
            <a:pPr lvl="1"/>
            <a:r>
              <a:rPr lang="en-US" dirty="0">
                <a:solidFill>
                  <a:schemeClr val="bg1"/>
                </a:solidFill>
              </a:rPr>
              <a:t>Reducing FLW reduces your environmental footprint</a:t>
            </a:r>
          </a:p>
        </p:txBody>
      </p:sp>
    </p:spTree>
    <p:extLst>
      <p:ext uri="{BB962C8B-B14F-4D97-AF65-F5344CB8AC3E}">
        <p14:creationId xmlns:p14="http://schemas.microsoft.com/office/powerpoint/2010/main" val="234940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indoor, table, wall, food&#10;&#10;Description generated with very high confidence">
            <a:extLst>
              <a:ext uri="{FF2B5EF4-FFF2-40B4-BE49-F238E27FC236}">
                <a16:creationId xmlns:a16="http://schemas.microsoft.com/office/drawing/2014/main" id="{D790BCFA-BF22-446E-BB05-E58DC276301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0"/>
            <a:ext cx="9144001" cy="6858000"/>
          </a:xfrm>
          <a:prstGeom prst="rect">
            <a:avLst/>
          </a:prstGeom>
        </p:spPr>
      </p:pic>
      <p:sp>
        <p:nvSpPr>
          <p:cNvPr id="11" name="Rectangle 10">
            <a:extLst>
              <a:ext uri="{FF2B5EF4-FFF2-40B4-BE49-F238E27FC236}">
                <a16:creationId xmlns:a16="http://schemas.microsoft.com/office/drawing/2014/main" id="{277B839A-F130-48A2-81B1-20219EB61B30}"/>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A08678-620C-49EB-95D6-F6FA02B52998}"/>
              </a:ext>
            </a:extLst>
          </p:cNvPr>
          <p:cNvSpPr>
            <a:spLocks noGrp="1"/>
          </p:cNvSpPr>
          <p:nvPr>
            <p:ph type="title"/>
          </p:nvPr>
        </p:nvSpPr>
        <p:spPr/>
        <p:txBody>
          <a:bodyPr/>
          <a:lstStyle/>
          <a:p>
            <a:r>
              <a:rPr lang="en-US" b="1" dirty="0">
                <a:solidFill>
                  <a:schemeClr val="bg1"/>
                </a:solidFill>
              </a:rPr>
              <a:t>The Food Recovery Hierarchy</a:t>
            </a:r>
          </a:p>
        </p:txBody>
      </p:sp>
      <p:sp>
        <p:nvSpPr>
          <p:cNvPr id="12" name="Rectangle 11">
            <a:extLst>
              <a:ext uri="{FF2B5EF4-FFF2-40B4-BE49-F238E27FC236}">
                <a16:creationId xmlns:a16="http://schemas.microsoft.com/office/drawing/2014/main" id="{800C00A7-ED87-4CA0-BC94-CC33AB37C570}"/>
              </a:ext>
            </a:extLst>
          </p:cNvPr>
          <p:cNvSpPr/>
          <p:nvPr/>
        </p:nvSpPr>
        <p:spPr>
          <a:xfrm>
            <a:off x="1992573" y="1514901"/>
            <a:ext cx="5213445" cy="48313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screenshot of a cell phone&#10;&#10;Description generated with very high confidence">
            <a:extLst>
              <a:ext uri="{FF2B5EF4-FFF2-40B4-BE49-F238E27FC236}">
                <a16:creationId xmlns:a16="http://schemas.microsoft.com/office/drawing/2014/main" id="{2EDFA47F-2D24-41E0-BDE6-115A3F927FD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162734" y="1690689"/>
            <a:ext cx="4818531" cy="4499422"/>
          </a:xfrm>
        </p:spPr>
      </p:pic>
    </p:spTree>
    <p:extLst>
      <p:ext uri="{BB962C8B-B14F-4D97-AF65-F5344CB8AC3E}">
        <p14:creationId xmlns:p14="http://schemas.microsoft.com/office/powerpoint/2010/main" val="223408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indoor, table&#10;&#10;Description generated with very high confidence">
            <a:extLst>
              <a:ext uri="{FF2B5EF4-FFF2-40B4-BE49-F238E27FC236}">
                <a16:creationId xmlns:a16="http://schemas.microsoft.com/office/drawing/2014/main" id="{50B648BF-F32B-41A4-9D51-F3440193BB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2524"/>
            <a:ext cx="9144000" cy="6092952"/>
          </a:xfrm>
          <a:prstGeom prst="rect">
            <a:avLst/>
          </a:prstGeom>
        </p:spPr>
      </p:pic>
      <p:sp>
        <p:nvSpPr>
          <p:cNvPr id="5" name="Rectangle 4">
            <a:extLst>
              <a:ext uri="{FF2B5EF4-FFF2-40B4-BE49-F238E27FC236}">
                <a16:creationId xmlns:a16="http://schemas.microsoft.com/office/drawing/2014/main" id="{3DDADD8B-C623-400C-8AB9-44CBF3F3CD0D}"/>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698725-5EBE-4518-9B0B-3A5BAAE034F4}"/>
              </a:ext>
            </a:extLst>
          </p:cNvPr>
          <p:cNvSpPr>
            <a:spLocks noGrp="1"/>
          </p:cNvSpPr>
          <p:nvPr>
            <p:ph type="title"/>
          </p:nvPr>
        </p:nvSpPr>
        <p:spPr/>
        <p:txBody>
          <a:bodyPr/>
          <a:lstStyle/>
          <a:p>
            <a:r>
              <a:rPr lang="en-US" b="1" dirty="0">
                <a:solidFill>
                  <a:schemeClr val="bg1"/>
                </a:solidFill>
              </a:rPr>
              <a:t>The Business Case</a:t>
            </a:r>
          </a:p>
        </p:txBody>
      </p:sp>
      <p:sp>
        <p:nvSpPr>
          <p:cNvPr id="3" name="Content Placeholder 2">
            <a:extLst>
              <a:ext uri="{FF2B5EF4-FFF2-40B4-BE49-F238E27FC236}">
                <a16:creationId xmlns:a16="http://schemas.microsoft.com/office/drawing/2014/main" id="{E9070FF6-03F0-4D1F-9E8E-C3DC1A3B0974}"/>
              </a:ext>
            </a:extLst>
          </p:cNvPr>
          <p:cNvSpPr>
            <a:spLocks noGrp="1"/>
          </p:cNvSpPr>
          <p:nvPr>
            <p:ph idx="1"/>
          </p:nvPr>
        </p:nvSpPr>
        <p:spPr/>
        <p:txBody>
          <a:bodyPr/>
          <a:lstStyle/>
          <a:p>
            <a:r>
              <a:rPr lang="en-US" dirty="0">
                <a:solidFill>
                  <a:schemeClr val="bg1"/>
                </a:solidFill>
              </a:rPr>
              <a:t>Start with measurement</a:t>
            </a:r>
          </a:p>
          <a:p>
            <a:pPr lvl="1"/>
            <a:r>
              <a:rPr lang="en-US" dirty="0">
                <a:solidFill>
                  <a:schemeClr val="bg1"/>
                </a:solidFill>
              </a:rPr>
              <a:t>Determine how much food loss and waste you have, and what it is costing you</a:t>
            </a:r>
          </a:p>
          <a:p>
            <a:pPr lvl="1"/>
            <a:r>
              <a:rPr lang="en-US" dirty="0">
                <a:solidFill>
                  <a:schemeClr val="bg1"/>
                </a:solidFill>
              </a:rPr>
              <a:t>Don’t just look at disposal fees</a:t>
            </a:r>
          </a:p>
          <a:p>
            <a:r>
              <a:rPr lang="en-US" dirty="0">
                <a:solidFill>
                  <a:schemeClr val="bg1"/>
                </a:solidFill>
              </a:rPr>
              <a:t>Take action</a:t>
            </a:r>
          </a:p>
          <a:p>
            <a:pPr lvl="1"/>
            <a:r>
              <a:rPr lang="en-US" dirty="0">
                <a:solidFill>
                  <a:schemeClr val="bg1"/>
                </a:solidFill>
              </a:rPr>
              <a:t>Determine the potential costs and benefits of steps to prevent and reduce FLW</a:t>
            </a:r>
          </a:p>
          <a:p>
            <a:pPr lvl="1"/>
            <a:r>
              <a:rPr lang="en-US" dirty="0">
                <a:solidFill>
                  <a:schemeClr val="bg1"/>
                </a:solidFill>
              </a:rPr>
              <a:t>Payback periods for FLW prevention are often less than one year</a:t>
            </a:r>
          </a:p>
        </p:txBody>
      </p:sp>
    </p:spTree>
    <p:extLst>
      <p:ext uri="{BB962C8B-B14F-4D97-AF65-F5344CB8AC3E}">
        <p14:creationId xmlns:p14="http://schemas.microsoft.com/office/powerpoint/2010/main" val="593672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a kitchen preparing food&#10;&#10;Description generated with very high confidence">
            <a:extLst>
              <a:ext uri="{FF2B5EF4-FFF2-40B4-BE49-F238E27FC236}">
                <a16:creationId xmlns:a16="http://schemas.microsoft.com/office/drawing/2014/main" id="{EEE74599-7DAE-403F-86A5-5024DE1A0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
        <p:nvSpPr>
          <p:cNvPr id="6" name="Rectangle 5">
            <a:extLst>
              <a:ext uri="{FF2B5EF4-FFF2-40B4-BE49-F238E27FC236}">
                <a16:creationId xmlns:a16="http://schemas.microsoft.com/office/drawing/2014/main" id="{38153380-3F84-4873-B425-33BC4D2A098A}"/>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3C3FD1-706F-4CD1-A201-1438722A722B}"/>
              </a:ext>
            </a:extLst>
          </p:cNvPr>
          <p:cNvSpPr>
            <a:spLocks noGrp="1"/>
          </p:cNvSpPr>
          <p:nvPr>
            <p:ph type="title"/>
          </p:nvPr>
        </p:nvSpPr>
        <p:spPr/>
        <p:txBody>
          <a:bodyPr/>
          <a:lstStyle/>
          <a:p>
            <a:r>
              <a:rPr lang="en-US" b="1" dirty="0">
                <a:solidFill>
                  <a:schemeClr val="bg1"/>
                </a:solidFill>
              </a:rPr>
              <a:t>Managing Change</a:t>
            </a:r>
          </a:p>
        </p:txBody>
      </p:sp>
      <p:sp>
        <p:nvSpPr>
          <p:cNvPr id="3" name="Content Placeholder 2">
            <a:extLst>
              <a:ext uri="{FF2B5EF4-FFF2-40B4-BE49-F238E27FC236}">
                <a16:creationId xmlns:a16="http://schemas.microsoft.com/office/drawing/2014/main" id="{50051DB0-736A-44F4-8C6F-BD705688580A}"/>
              </a:ext>
            </a:extLst>
          </p:cNvPr>
          <p:cNvSpPr>
            <a:spLocks noGrp="1"/>
          </p:cNvSpPr>
          <p:nvPr>
            <p:ph idx="1"/>
          </p:nvPr>
        </p:nvSpPr>
        <p:spPr/>
        <p:txBody>
          <a:bodyPr/>
          <a:lstStyle/>
          <a:p>
            <a:r>
              <a:rPr lang="en-US" dirty="0">
                <a:solidFill>
                  <a:schemeClr val="bg1"/>
                </a:solidFill>
              </a:rPr>
              <a:t>FLW measurement isn’t just about numbers or economics, it’s about people</a:t>
            </a:r>
          </a:p>
          <a:p>
            <a:r>
              <a:rPr lang="en-US" dirty="0">
                <a:solidFill>
                  <a:schemeClr val="bg1"/>
                </a:solidFill>
              </a:rPr>
              <a:t>Need to be ready to respond to resistance:</a:t>
            </a:r>
          </a:p>
          <a:p>
            <a:pPr lvl="1"/>
            <a:r>
              <a:rPr lang="en-US" dirty="0">
                <a:solidFill>
                  <a:schemeClr val="bg1"/>
                </a:solidFill>
              </a:rPr>
              <a:t>“We don’t waste any food.”</a:t>
            </a:r>
          </a:p>
          <a:p>
            <a:pPr lvl="1"/>
            <a:r>
              <a:rPr lang="en-US" dirty="0">
                <a:solidFill>
                  <a:schemeClr val="bg1"/>
                </a:solidFill>
              </a:rPr>
              <a:t>“We have too much else going on.”</a:t>
            </a:r>
          </a:p>
          <a:p>
            <a:pPr lvl="1"/>
            <a:r>
              <a:rPr lang="en-US" dirty="0">
                <a:solidFill>
                  <a:schemeClr val="bg1"/>
                </a:solidFill>
              </a:rPr>
              <a:t>“It’s not worth the cost.”</a:t>
            </a:r>
          </a:p>
          <a:p>
            <a:pPr lvl="1"/>
            <a:r>
              <a:rPr lang="en-US" dirty="0">
                <a:solidFill>
                  <a:schemeClr val="bg1"/>
                </a:solidFill>
              </a:rPr>
              <a:t>“This is the way we’ve always done things.”</a:t>
            </a:r>
          </a:p>
          <a:p>
            <a:pPr lvl="1"/>
            <a:r>
              <a:rPr lang="en-US" dirty="0">
                <a:solidFill>
                  <a:schemeClr val="bg1"/>
                </a:solidFill>
              </a:rPr>
              <a:t>“This isn’t working.”</a:t>
            </a:r>
          </a:p>
        </p:txBody>
      </p:sp>
    </p:spTree>
    <p:extLst>
      <p:ext uri="{BB962C8B-B14F-4D97-AF65-F5344CB8AC3E}">
        <p14:creationId xmlns:p14="http://schemas.microsoft.com/office/powerpoint/2010/main" val="10228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9688A9-5AA9-4CDA-9AB7-B7DA9152C2C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10" name="Rectangle 9">
            <a:extLst>
              <a:ext uri="{FF2B5EF4-FFF2-40B4-BE49-F238E27FC236}">
                <a16:creationId xmlns:a16="http://schemas.microsoft.com/office/drawing/2014/main" id="{A1BF6583-09DB-4818-96EC-293BB94F3B1D}"/>
              </a:ext>
            </a:extLst>
          </p:cNvPr>
          <p:cNvSpPr/>
          <p:nvPr/>
        </p:nvSpPr>
        <p:spPr>
          <a:xfrm>
            <a:off x="0" y="0"/>
            <a:ext cx="9144000" cy="6858000"/>
          </a:xfrm>
          <a:prstGeom prst="rect">
            <a:avLst/>
          </a:prstGeom>
          <a:solidFill>
            <a:srgbClr val="3BA584">
              <a:alpha val="8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7185642-65F3-4F20-8FEE-741D376F7721}"/>
              </a:ext>
            </a:extLst>
          </p:cNvPr>
          <p:cNvSpPr/>
          <p:nvPr/>
        </p:nvSpPr>
        <p:spPr>
          <a:xfrm>
            <a:off x="1372810" y="1161649"/>
            <a:ext cx="6398380" cy="54097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generated with very high confidence">
            <a:extLst>
              <a:ext uri="{FF2B5EF4-FFF2-40B4-BE49-F238E27FC236}">
                <a16:creationId xmlns:a16="http://schemas.microsoft.com/office/drawing/2014/main" id="{68F71039-F4A6-4021-8364-C1FB7B3C80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810" y="1161649"/>
            <a:ext cx="6398380" cy="5409747"/>
          </a:xfrm>
          <a:prstGeom prst="rect">
            <a:avLst/>
          </a:prstGeom>
          <a:ln>
            <a:solidFill>
              <a:schemeClr val="bg1"/>
            </a:solidFill>
          </a:ln>
        </p:spPr>
      </p:pic>
      <p:sp>
        <p:nvSpPr>
          <p:cNvPr id="7" name="Title 6">
            <a:extLst>
              <a:ext uri="{FF2B5EF4-FFF2-40B4-BE49-F238E27FC236}">
                <a16:creationId xmlns:a16="http://schemas.microsoft.com/office/drawing/2014/main" id="{57BFC1EE-D9AF-49A5-A068-F741894CE4C6}"/>
              </a:ext>
            </a:extLst>
          </p:cNvPr>
          <p:cNvSpPr>
            <a:spLocks noGrp="1"/>
          </p:cNvSpPr>
          <p:nvPr>
            <p:ph type="title"/>
          </p:nvPr>
        </p:nvSpPr>
        <p:spPr>
          <a:xfrm>
            <a:off x="628650" y="0"/>
            <a:ext cx="7886700" cy="1325563"/>
          </a:xfrm>
        </p:spPr>
        <p:txBody>
          <a:bodyPr/>
          <a:lstStyle/>
          <a:p>
            <a:r>
              <a:rPr lang="en-US" b="1" dirty="0">
                <a:solidFill>
                  <a:schemeClr val="bg1"/>
                </a:solidFill>
              </a:rPr>
              <a:t>Setting Your Scope</a:t>
            </a:r>
          </a:p>
        </p:txBody>
      </p:sp>
    </p:spTree>
    <p:extLst>
      <p:ext uri="{BB962C8B-B14F-4D97-AF65-F5344CB8AC3E}">
        <p14:creationId xmlns:p14="http://schemas.microsoft.com/office/powerpoint/2010/main" val="13605525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334</TotalTime>
  <Words>3557</Words>
  <Application>Microsoft Office PowerPoint</Application>
  <PresentationFormat>On-screen Show (4:3)</PresentationFormat>
  <Paragraphs>206</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Download at: www.cec.org/Measurement</vt:lpstr>
      <vt:lpstr>Expert Group</vt:lpstr>
      <vt:lpstr>Seven Modules for Food Loss and Waste Measurement</vt:lpstr>
      <vt:lpstr>Why Measure FLW?</vt:lpstr>
      <vt:lpstr>The Food Recovery Hierarchy</vt:lpstr>
      <vt:lpstr>The Business Case</vt:lpstr>
      <vt:lpstr>Managing Change</vt:lpstr>
      <vt:lpstr>Setting Your Scope</vt:lpstr>
      <vt:lpstr>Determining Root Causes</vt:lpstr>
      <vt:lpstr>Selecting Key Performance Indicators and Identifying Impacts</vt:lpstr>
      <vt:lpstr>Sector-Specific Guidance</vt:lpstr>
      <vt:lpstr>Retail</vt:lpstr>
      <vt:lpstr>Household</vt:lpstr>
      <vt:lpstr>Case Study: Beau’s Brewery</vt:lpstr>
      <vt:lpstr>Case Study: Toks</vt:lpstr>
      <vt:lpstr>Download at: www.cec.org/Measurement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Lipinski</dc:creator>
  <cp:lastModifiedBy>Austin Clowes</cp:lastModifiedBy>
  <cp:revision>26</cp:revision>
  <dcterms:created xsi:type="dcterms:W3CDTF">2019-03-01T18:28:20Z</dcterms:created>
  <dcterms:modified xsi:type="dcterms:W3CDTF">2019-04-11T16:52:17Z</dcterms:modified>
</cp:coreProperties>
</file>