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34" r:id="rId2"/>
  </p:sldMasterIdLst>
  <p:notesMasterIdLst>
    <p:notesMasterId r:id="rId33"/>
  </p:notesMasterIdLst>
  <p:sldIdLst>
    <p:sldId id="573" r:id="rId3"/>
    <p:sldId id="598" r:id="rId4"/>
    <p:sldId id="562" r:id="rId5"/>
    <p:sldId id="608" r:id="rId6"/>
    <p:sldId id="661" r:id="rId7"/>
    <p:sldId id="747" r:id="rId8"/>
    <p:sldId id="727" r:id="rId9"/>
    <p:sldId id="743" r:id="rId10"/>
    <p:sldId id="728" r:id="rId11"/>
    <p:sldId id="746" r:id="rId12"/>
    <p:sldId id="745" r:id="rId13"/>
    <p:sldId id="678" r:id="rId14"/>
    <p:sldId id="751" r:id="rId15"/>
    <p:sldId id="729" r:id="rId16"/>
    <p:sldId id="689" r:id="rId17"/>
    <p:sldId id="730" r:id="rId18"/>
    <p:sldId id="748" r:id="rId19"/>
    <p:sldId id="749" r:id="rId20"/>
    <p:sldId id="741" r:id="rId21"/>
    <p:sldId id="740" r:id="rId22"/>
    <p:sldId id="750" r:id="rId23"/>
    <p:sldId id="742" r:id="rId24"/>
    <p:sldId id="705" r:id="rId25"/>
    <p:sldId id="684" r:id="rId26"/>
    <p:sldId id="653" r:id="rId27"/>
    <p:sldId id="693" r:id="rId28"/>
    <p:sldId id="691" r:id="rId29"/>
    <p:sldId id="692" r:id="rId30"/>
    <p:sldId id="534" r:id="rId31"/>
    <p:sldId id="53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Hanson" initials="CH" lastIdx="1" clrIdx="0">
    <p:extLst>
      <p:ext uri="{19B8F6BF-5375-455C-9EA6-DF929625EA0E}">
        <p15:presenceInfo xmlns:p15="http://schemas.microsoft.com/office/powerpoint/2012/main" userId="S-1-5-21-1186890595-458875499-3996988958-1473" providerId="AD"/>
      </p:ext>
    </p:extLst>
  </p:cmAuthor>
  <p:cmAuthor id="2" name="K Robertson" initials="KR" lastIdx="1" clrIdx="1">
    <p:extLst>
      <p:ext uri="{19B8F6BF-5375-455C-9EA6-DF929625EA0E}">
        <p15:presenceInfo xmlns:p15="http://schemas.microsoft.com/office/powerpoint/2012/main" userId="0775d94a83c780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317"/>
    <a:srgbClr val="539359"/>
    <a:srgbClr val="638840"/>
    <a:srgbClr val="9900FF"/>
    <a:srgbClr val="336600"/>
    <a:srgbClr val="778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434" autoAdjust="0"/>
  </p:normalViewPr>
  <p:slideViewPr>
    <p:cSldViewPr snapToGrid="0">
      <p:cViewPr varScale="1">
        <p:scale>
          <a:sx n="104" d="100"/>
          <a:sy n="104" d="100"/>
        </p:scale>
        <p:origin x="1242" y="10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24C86-FBDC-4FE6-BD4A-2A604246BA25}" type="datetimeFigureOut">
              <a:rPr lang="en-US" smtClean="0"/>
              <a:t>2/21/2018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7DB7C-C79A-46FF-8F3E-F61AB360BEC3}" type="slidenum">
              <a:rPr lang="en-US" smtClean="0"/>
              <a:t>‹#›</a:t>
            </a:fld>
            <a:endParaRPr lang="en-US"/>
          </a:p>
        </p:txBody>
      </p:sp>
    </p:spTree>
    <p:extLst>
      <p:ext uri="{BB962C8B-B14F-4D97-AF65-F5344CB8AC3E}">
        <p14:creationId xmlns:p14="http://schemas.microsoft.com/office/powerpoint/2010/main" val="1935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30 minutes on Part</a:t>
            </a:r>
            <a:r>
              <a:rPr lang="en-US" baseline="0" dirty="0"/>
              <a:t> 1 - </a:t>
            </a:r>
            <a:r>
              <a:rPr lang="en-US" sz="1200" b="0" i="0" kern="1200" dirty="0">
                <a:solidFill>
                  <a:schemeClr val="tx1"/>
                </a:solidFill>
                <a:effectLst/>
                <a:latin typeface="+mn-lt"/>
                <a:ea typeface="+mn-ea"/>
                <a:cs typeface="+mn-cs"/>
              </a:rPr>
              <a:t>In the first half hour of this webinar, we’ll guide you through how to describe the scope of your FLW inventory using the language in the FLW Standard, including reviewing an interpretation of which material types and destinations count for Sustainable Development Goal Target 12.3.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30 Minutes on part 2 – Open question / answer (on ANYTHING related to FLW S not just methods)</a:t>
            </a:r>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1</a:t>
            </a:fld>
            <a:endParaRPr lang="en-US"/>
          </a:p>
        </p:txBody>
      </p:sp>
    </p:spTree>
    <p:extLst>
      <p:ext uri="{BB962C8B-B14F-4D97-AF65-F5344CB8AC3E}">
        <p14:creationId xmlns:p14="http://schemas.microsoft.com/office/powerpoint/2010/main" val="374739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find more details about the scope --- From what – to how</a:t>
            </a:r>
          </a:p>
        </p:txBody>
      </p:sp>
      <p:sp>
        <p:nvSpPr>
          <p:cNvPr id="4" name="Slide Number Placeholder 3"/>
          <p:cNvSpPr>
            <a:spLocks noGrp="1"/>
          </p:cNvSpPr>
          <p:nvPr>
            <p:ph type="sldNum" sz="quarter" idx="10"/>
          </p:nvPr>
        </p:nvSpPr>
        <p:spPr/>
        <p:txBody>
          <a:bodyPr/>
          <a:lstStyle/>
          <a:p>
            <a:fld id="{5D57DB7C-C79A-46FF-8F3E-F61AB360BEC3}" type="slidenum">
              <a:rPr lang="en-US" smtClean="0"/>
              <a:t>12</a:t>
            </a:fld>
            <a:endParaRPr lang="en-US"/>
          </a:p>
        </p:txBody>
      </p:sp>
    </p:spTree>
    <p:extLst>
      <p:ext uri="{BB962C8B-B14F-4D97-AF65-F5344CB8AC3E}">
        <p14:creationId xmlns:p14="http://schemas.microsoft.com/office/powerpoint/2010/main" val="86813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find more details about the scope --- From what – to how</a:t>
            </a:r>
          </a:p>
        </p:txBody>
      </p:sp>
      <p:sp>
        <p:nvSpPr>
          <p:cNvPr id="4" name="Slide Number Placeholder 3"/>
          <p:cNvSpPr>
            <a:spLocks noGrp="1"/>
          </p:cNvSpPr>
          <p:nvPr>
            <p:ph type="sldNum" sz="quarter" idx="10"/>
          </p:nvPr>
        </p:nvSpPr>
        <p:spPr/>
        <p:txBody>
          <a:bodyPr/>
          <a:lstStyle/>
          <a:p>
            <a:fld id="{5D57DB7C-C79A-46FF-8F3E-F61AB360BEC3}" type="slidenum">
              <a:rPr lang="en-US" smtClean="0"/>
              <a:t>13</a:t>
            </a:fld>
            <a:endParaRPr lang="en-US"/>
          </a:p>
        </p:txBody>
      </p:sp>
    </p:spTree>
    <p:extLst>
      <p:ext uri="{BB962C8B-B14F-4D97-AF65-F5344CB8AC3E}">
        <p14:creationId xmlns:p14="http://schemas.microsoft.com/office/powerpoint/2010/main" val="61516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The quantification method(s) chosen will be influenced by multiple factors –  </a:t>
            </a:r>
          </a:p>
          <a:p>
            <a:r>
              <a:rPr lang="en-US" sz="1200" dirty="0"/>
              <a:t>particular goals, scope selected, human and financial resources,</a:t>
            </a:r>
            <a:r>
              <a:rPr lang="en-US" sz="1200" baseline="0" dirty="0"/>
              <a:t> </a:t>
            </a:r>
            <a:r>
              <a:rPr lang="en-US" sz="1200" dirty="0"/>
              <a:t>direct access to the physical lost or wasted food.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highlighted the five methods that seem to be most common among food manufacturers (since the audience is largely manufacturers on these webinars). </a:t>
            </a:r>
          </a:p>
          <a:p>
            <a:endParaRPr lang="en-US" sz="1200" dirty="0"/>
          </a:p>
          <a:p>
            <a:endParaRPr lang="en-US" sz="900" dirty="0"/>
          </a:p>
        </p:txBody>
      </p:sp>
      <p:sp>
        <p:nvSpPr>
          <p:cNvPr id="4" name="Slide Number Placeholder 3"/>
          <p:cNvSpPr>
            <a:spLocks noGrp="1"/>
          </p:cNvSpPr>
          <p:nvPr>
            <p:ph type="sldNum" sz="quarter" idx="10"/>
          </p:nvPr>
        </p:nvSpPr>
        <p:spPr/>
        <p:txBody>
          <a:bodyPr/>
          <a:lstStyle/>
          <a:p>
            <a:fld id="{5D57DB7C-C79A-46FF-8F3E-F61AB360BEC3}" type="slidenum">
              <a:rPr lang="en-US" smtClean="0"/>
              <a:t>14</a:t>
            </a:fld>
            <a:endParaRPr lang="en-US" dirty="0"/>
          </a:p>
        </p:txBody>
      </p:sp>
    </p:spTree>
    <p:extLst>
      <p:ext uri="{BB962C8B-B14F-4D97-AF65-F5344CB8AC3E}">
        <p14:creationId xmlns:p14="http://schemas.microsoft.com/office/powerpoint/2010/main" val="47756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1031875"/>
            <a:ext cx="3716338" cy="2786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Set up as a Word document; The </a:t>
            </a:r>
            <a:r>
              <a:rPr lang="en-US" sz="1200" b="1" dirty="0"/>
              <a:t>three</a:t>
            </a:r>
            <a:r>
              <a:rPr lang="en-US" sz="1200" dirty="0"/>
              <a:t> (in grey text) apply only under certain circumstances (#5, 7, and 8)</a:t>
            </a:r>
          </a:p>
          <a:p>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15</a:t>
            </a:fld>
            <a:endParaRPr lang="en-US" dirty="0"/>
          </a:p>
        </p:txBody>
      </p:sp>
    </p:spTree>
    <p:extLst>
      <p:ext uri="{BB962C8B-B14F-4D97-AF65-F5344CB8AC3E}">
        <p14:creationId xmlns:p14="http://schemas.microsoft.com/office/powerpoint/2010/main" val="330529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16</a:t>
            </a:fld>
            <a:endParaRPr lang="en-US" dirty="0"/>
          </a:p>
        </p:txBody>
      </p:sp>
    </p:spTree>
    <p:extLst>
      <p:ext uri="{BB962C8B-B14F-4D97-AF65-F5344CB8AC3E}">
        <p14:creationId xmlns:p14="http://schemas.microsoft.com/office/powerpoint/2010/main" val="261181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Retail waste</a:t>
            </a:r>
          </a:p>
          <a:p>
            <a:pPr marL="285750" indent="-285750">
              <a:buFont typeface="Arial" panose="020B0604020202020204" pitchFamily="34" charset="0"/>
              <a:buChar char="•"/>
            </a:pPr>
            <a:r>
              <a:rPr lang="en-US" dirty="0"/>
              <a:t>DAM waste (products that are damaged in store, whether on the shop floor or in storage)</a:t>
            </a:r>
          </a:p>
          <a:p>
            <a:pPr marL="285750" indent="-285750">
              <a:buFont typeface="Arial" panose="020B0604020202020204" pitchFamily="34" charset="0"/>
              <a:buChar char="•"/>
            </a:pPr>
            <a:r>
              <a:rPr lang="en-US" dirty="0"/>
              <a:t>OOC waste (products that exceed the ‘Best before’ or ‘Use by’ date and can no longer be sold)</a:t>
            </a:r>
          </a:p>
          <a:p>
            <a:pPr marL="285750" indent="-285750">
              <a:buFont typeface="Arial" panose="020B0604020202020204" pitchFamily="34" charset="0"/>
              <a:buChar char="•"/>
            </a:pPr>
            <a:r>
              <a:rPr lang="en-US" dirty="0"/>
              <a:t>Product write off waste</a:t>
            </a:r>
          </a:p>
          <a:p>
            <a:pPr marL="285750" indent="-285750">
              <a:buFont typeface="Arial" panose="020B0604020202020204" pitchFamily="34" charset="0"/>
              <a:buChar char="•"/>
            </a:pPr>
            <a:r>
              <a:rPr lang="en-US" dirty="0"/>
              <a:t>Exceptional events waste</a:t>
            </a:r>
          </a:p>
          <a:p>
            <a:pPr marL="285750" indent="-285750">
              <a:buFont typeface="Arial" panose="020B0604020202020204" pitchFamily="34" charset="0"/>
              <a:buChar char="•"/>
            </a:pPr>
            <a:r>
              <a:rPr lang="en-US" dirty="0"/>
              <a:t>Depot waste</a:t>
            </a:r>
          </a:p>
          <a:p>
            <a:pPr marL="285750" indent="-285750">
              <a:buFont typeface="Arial" panose="020B0604020202020204" pitchFamily="34" charset="0"/>
              <a:buChar char="•"/>
            </a:pPr>
            <a:r>
              <a:rPr lang="en-US" dirty="0"/>
              <a:t>Product data (contents weight and the packaged weight per item) </a:t>
            </a:r>
          </a:p>
          <a:p>
            <a:pPr marL="285750" indent="-285750">
              <a:buFont typeface="Arial" panose="020B0604020202020204" pitchFamily="34" charset="0"/>
              <a:buChar char="•"/>
            </a:pPr>
            <a:r>
              <a:rPr lang="en-US" dirty="0"/>
              <a:t>Self-scan data</a:t>
            </a:r>
          </a:p>
          <a:p>
            <a:pPr marL="285750" indent="-285750">
              <a:buFont typeface="Arial" panose="020B0604020202020204" pitchFamily="34" charset="0"/>
              <a:buChar char="•"/>
            </a:pPr>
            <a:r>
              <a:rPr lang="en-US" dirty="0"/>
              <a:t>Bakery Weights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Community Food Connection (CFC) Donations data</a:t>
            </a:r>
          </a:p>
          <a:p>
            <a:pPr marL="285750" indent="-285750">
              <a:buFont typeface="Arial" panose="020B0604020202020204" pitchFamily="34" charset="0"/>
              <a:buChar char="•"/>
            </a:pPr>
            <a:r>
              <a:rPr lang="en-US" dirty="0"/>
              <a:t>Other charity data</a:t>
            </a:r>
          </a:p>
          <a:p>
            <a:pPr marL="285750" indent="-285750">
              <a:buFont typeface="Arial" panose="020B0604020202020204" pitchFamily="34" charset="0"/>
              <a:buChar char="•"/>
            </a:pPr>
            <a:r>
              <a:rPr lang="en-US" dirty="0"/>
              <a:t>Range Reset data</a:t>
            </a:r>
          </a:p>
          <a:p>
            <a:pPr marL="285750" indent="-285750">
              <a:buFont typeface="Arial" panose="020B0604020202020204" pitchFamily="34" charset="0"/>
              <a:buChar char="•"/>
            </a:pPr>
            <a:r>
              <a:rPr lang="en-US" dirty="0"/>
              <a:t>Stock Clearance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Animal Feed tonnage</a:t>
            </a:r>
          </a:p>
          <a:p>
            <a:endParaRPr lang="en-US" dirty="0"/>
          </a:p>
        </p:txBody>
      </p:sp>
      <p:sp>
        <p:nvSpPr>
          <p:cNvPr id="4" name="Slide Number Placeholder 3"/>
          <p:cNvSpPr>
            <a:spLocks noGrp="1"/>
          </p:cNvSpPr>
          <p:nvPr>
            <p:ph type="sldNum" sz="quarter" idx="10"/>
          </p:nvPr>
        </p:nvSpPr>
        <p:spPr/>
        <p:txBody>
          <a:bodyPr/>
          <a:lstStyle/>
          <a:p>
            <a:fld id="{B8B81D43-1DB3-4214-A646-30169315DAAD}" type="slidenum">
              <a:rPr lang="de-DE" smtClean="0"/>
              <a:pPr/>
              <a:t>18</a:t>
            </a:fld>
            <a:endParaRPr lang="de-DE"/>
          </a:p>
        </p:txBody>
      </p:sp>
    </p:spTree>
    <p:extLst>
      <p:ext uri="{BB962C8B-B14F-4D97-AF65-F5344CB8AC3E}">
        <p14:creationId xmlns:p14="http://schemas.microsoft.com/office/powerpoint/2010/main" val="96662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F1AAA-DE34-49C4-9353-A7B329AED014}" type="slidenum">
              <a:rPr lang="en-GB" smtClean="0"/>
              <a:t>19</a:t>
            </a:fld>
            <a:endParaRPr lang="en-GB"/>
          </a:p>
        </p:txBody>
      </p:sp>
    </p:spTree>
    <p:extLst>
      <p:ext uri="{BB962C8B-B14F-4D97-AF65-F5344CB8AC3E}">
        <p14:creationId xmlns:p14="http://schemas.microsoft.com/office/powerpoint/2010/main" val="2984666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a:t>
            </a:r>
            <a:r>
              <a:rPr lang="en-US" baseline="0" dirty="0"/>
              <a:t> scope includes animal feed!!</a:t>
            </a:r>
            <a:endParaRPr lang="en-US" dirty="0"/>
          </a:p>
        </p:txBody>
      </p:sp>
      <p:sp>
        <p:nvSpPr>
          <p:cNvPr id="4" name="Slide Number Placeholder 3"/>
          <p:cNvSpPr>
            <a:spLocks noGrp="1"/>
          </p:cNvSpPr>
          <p:nvPr>
            <p:ph type="sldNum" sz="quarter" idx="10"/>
          </p:nvPr>
        </p:nvSpPr>
        <p:spPr/>
        <p:txBody>
          <a:bodyPr/>
          <a:lstStyle/>
          <a:p>
            <a:fld id="{B8B81D43-1DB3-4214-A646-30169315DAAD}" type="slidenum">
              <a:rPr lang="de-DE" smtClean="0"/>
              <a:pPr/>
              <a:t>20</a:t>
            </a:fld>
            <a:endParaRPr lang="de-DE"/>
          </a:p>
        </p:txBody>
      </p:sp>
    </p:spTree>
    <p:extLst>
      <p:ext uri="{BB962C8B-B14F-4D97-AF65-F5344CB8AC3E}">
        <p14:creationId xmlns:p14="http://schemas.microsoft.com/office/powerpoint/2010/main" val="361710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F1AAA-DE34-49C4-9353-A7B329AED014}" type="slidenum">
              <a:rPr lang="en-GB" smtClean="0"/>
              <a:t>21</a:t>
            </a:fld>
            <a:endParaRPr lang="en-GB"/>
          </a:p>
        </p:txBody>
      </p:sp>
    </p:spTree>
    <p:extLst>
      <p:ext uri="{BB962C8B-B14F-4D97-AF65-F5344CB8AC3E}">
        <p14:creationId xmlns:p14="http://schemas.microsoft.com/office/powerpoint/2010/main" val="252476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3F1AAA-DE34-49C4-9353-A7B329AED014}" type="slidenum">
              <a:rPr lang="en-GB" smtClean="0"/>
              <a:t>22</a:t>
            </a:fld>
            <a:endParaRPr lang="en-GB"/>
          </a:p>
        </p:txBody>
      </p:sp>
    </p:spTree>
    <p:extLst>
      <p:ext uri="{BB962C8B-B14F-4D97-AF65-F5344CB8AC3E}">
        <p14:creationId xmlns:p14="http://schemas.microsoft.com/office/powerpoint/2010/main" val="348605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first half hour of this webinar, we’ll guide you through how to describe the scope of your FLW inventory using the language in the FLW Standard, including reviewing an interpretation of which material types and destinations count for Sustainable Development Goal Target 12.3.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Take a few minutes to get everyone on the same page</a:t>
            </a:r>
            <a:r>
              <a:rPr lang="en-US" sz="1200" b="0" i="0" kern="1200" baseline="0" dirty="0">
                <a:solidFill>
                  <a:schemeClr val="tx1"/>
                </a:solidFill>
                <a:effectLst/>
                <a:latin typeface="+mn-lt"/>
                <a:ea typeface="+mn-ea"/>
                <a:cs typeface="+mn-cs"/>
              </a:rPr>
              <a:t> with a </a:t>
            </a:r>
            <a:r>
              <a:rPr lang="en-US" sz="1200" b="0" i="0" kern="1200" dirty="0">
                <a:solidFill>
                  <a:schemeClr val="tx1"/>
                </a:solidFill>
                <a:effectLst/>
                <a:latin typeface="+mn-lt"/>
                <a:ea typeface="+mn-ea"/>
                <a:cs typeface="+mn-cs"/>
              </a:rPr>
              <a:t>few slides of context.</a:t>
            </a:r>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2</a:t>
            </a:fld>
            <a:endParaRPr lang="en-US"/>
          </a:p>
        </p:txBody>
      </p:sp>
    </p:spTree>
    <p:extLst>
      <p:ext uri="{BB962C8B-B14F-4D97-AF65-F5344CB8AC3E}">
        <p14:creationId xmlns:p14="http://schemas.microsoft.com/office/powerpoint/2010/main" val="1007133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Tutorial on how to describe scope</a:t>
            </a:r>
          </a:p>
          <a:p>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24</a:t>
            </a:fld>
            <a:endParaRPr lang="en-US"/>
          </a:p>
        </p:txBody>
      </p:sp>
    </p:spTree>
    <p:extLst>
      <p:ext uri="{BB962C8B-B14F-4D97-AF65-F5344CB8AC3E}">
        <p14:creationId xmlns:p14="http://schemas.microsoft.com/office/powerpoint/2010/main" val="341753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pdf and html – if of interest</a:t>
            </a:r>
          </a:p>
        </p:txBody>
      </p:sp>
      <p:sp>
        <p:nvSpPr>
          <p:cNvPr id="4" name="Slide Number Placeholder 3"/>
          <p:cNvSpPr>
            <a:spLocks noGrp="1"/>
          </p:cNvSpPr>
          <p:nvPr>
            <p:ph type="sldNum" sz="quarter" idx="10"/>
          </p:nvPr>
        </p:nvSpPr>
        <p:spPr/>
        <p:txBody>
          <a:bodyPr/>
          <a:lstStyle/>
          <a:p>
            <a:fld id="{5D57DB7C-C79A-46FF-8F3E-F61AB360BEC3}" type="slidenum">
              <a:rPr lang="en-US" smtClean="0"/>
              <a:t>25</a:t>
            </a:fld>
            <a:endParaRPr lang="en-US"/>
          </a:p>
        </p:txBody>
      </p:sp>
    </p:spTree>
    <p:extLst>
      <p:ext uri="{BB962C8B-B14F-4D97-AF65-F5344CB8AC3E}">
        <p14:creationId xmlns:p14="http://schemas.microsoft.com/office/powerpoint/2010/main" val="23147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57DB7C-C79A-46FF-8F3E-F61AB360BEC3}" type="slidenum">
              <a:rPr lang="en-US" smtClean="0"/>
              <a:t>28</a:t>
            </a:fld>
            <a:endParaRPr lang="en-US"/>
          </a:p>
        </p:txBody>
      </p:sp>
    </p:spTree>
    <p:extLst>
      <p:ext uri="{BB962C8B-B14F-4D97-AF65-F5344CB8AC3E}">
        <p14:creationId xmlns:p14="http://schemas.microsoft.com/office/powerpoint/2010/main" val="1828643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F6364481-8D89-4DB6-B64D-EB48DF1C8559}"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404902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30</a:t>
            </a:fld>
            <a:endParaRPr lang="en-US"/>
          </a:p>
        </p:txBody>
      </p:sp>
    </p:spTree>
    <p:extLst>
      <p:ext uri="{BB962C8B-B14F-4D97-AF65-F5344CB8AC3E}">
        <p14:creationId xmlns:p14="http://schemas.microsoft.com/office/powerpoint/2010/main" val="230431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dirty="0">
                <a:solidFill>
                  <a:schemeClr val="tx1"/>
                </a:solidFill>
                <a:effectLst/>
                <a:latin typeface="+mn-lt"/>
                <a:ea typeface="+mn-ea"/>
                <a:cs typeface="+mn-cs"/>
              </a:rPr>
              <a:t>Background about the FLW Standard for those</a:t>
            </a:r>
            <a:r>
              <a:rPr lang="en-US" sz="1200" i="1" kern="1200" baseline="0" dirty="0">
                <a:solidFill>
                  <a:schemeClr val="tx1"/>
                </a:solidFill>
                <a:effectLst/>
                <a:latin typeface="+mn-lt"/>
                <a:ea typeface="+mn-ea"/>
                <a:cs typeface="+mn-cs"/>
              </a:rPr>
              <a:t> of you new to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It’s a </a:t>
            </a:r>
            <a:r>
              <a:rPr lang="en-US" sz="1200" i="1" kern="1200" dirty="0">
                <a:solidFill>
                  <a:schemeClr val="tx1"/>
                </a:solidFill>
                <a:effectLst/>
                <a:latin typeface="+mn-lt"/>
                <a:ea typeface="+mn-ea"/>
                <a:cs typeface="+mn-cs"/>
              </a:rPr>
              <a:t>framework for describing what has been quantified</a:t>
            </a:r>
            <a:r>
              <a:rPr lang="en-US" sz="1200" i="1" kern="1200" baseline="0" dirty="0">
                <a:solidFill>
                  <a:schemeClr val="tx1"/>
                </a:solidFill>
                <a:effectLst/>
                <a:latin typeface="+mn-lt"/>
                <a:ea typeface="+mn-ea"/>
                <a:cs typeface="+mn-cs"/>
              </a:rPr>
              <a:t> using a </a:t>
            </a:r>
            <a:r>
              <a:rPr lang="en-US" sz="1200" b="1" i="0" kern="1200" baseline="0" dirty="0">
                <a:solidFill>
                  <a:schemeClr val="tx1"/>
                </a:solidFill>
                <a:effectLst/>
                <a:latin typeface="+mn-lt"/>
                <a:ea typeface="+mn-ea"/>
                <a:cs typeface="+mn-cs"/>
              </a:rPr>
              <a:t>common language</a:t>
            </a:r>
            <a:r>
              <a:rPr lang="en-US" sz="1200" i="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Provides a consistent </a:t>
            </a:r>
            <a:r>
              <a:rPr lang="en-US" sz="1200" b="1" i="0" kern="1200" baseline="0" dirty="0">
                <a:solidFill>
                  <a:schemeClr val="tx1"/>
                </a:solidFill>
                <a:effectLst/>
                <a:latin typeface="+mn-lt"/>
                <a:ea typeface="+mn-ea"/>
                <a:cs typeface="+mn-cs"/>
              </a:rPr>
              <a:t>framework for summarizing what you’re quantified (reporting framework) </a:t>
            </a:r>
            <a:r>
              <a:rPr lang="en-US" sz="1200" i="1" kern="1200" baseline="0" dirty="0">
                <a:solidFill>
                  <a:schemeClr val="tx1"/>
                </a:solidFill>
                <a:effectLst/>
                <a:latin typeface="+mn-lt"/>
                <a:ea typeface="+mn-ea"/>
                <a:cs typeface="+mn-cs"/>
              </a:rPr>
              <a:t>so you can tell if you’re comparing apples to apples. Enables companies, countries, cities and others to </a:t>
            </a:r>
            <a:r>
              <a:rPr lang="en-US" sz="1200" b="1" dirty="0">
                <a:solidFill>
                  <a:srgbClr val="336600"/>
                </a:solidFill>
              </a:rPr>
              <a:t>transparently describe what has been quantified</a:t>
            </a:r>
            <a:endParaRPr lang="en-US" sz="1200" i="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To help you use the standard and measure FLW, lots of </a:t>
            </a:r>
            <a:r>
              <a:rPr lang="en-US" sz="1200" b="1" i="0" kern="1200" baseline="0" dirty="0">
                <a:solidFill>
                  <a:schemeClr val="tx1"/>
                </a:solidFill>
                <a:effectLst/>
                <a:latin typeface="+mn-lt"/>
                <a:ea typeface="+mn-ea"/>
                <a:cs typeface="+mn-cs"/>
              </a:rPr>
              <a:t>practical guidance</a:t>
            </a:r>
            <a:r>
              <a:rPr lang="en-US" sz="1200" i="1"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i="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As you see by the quote from the Kellogg Company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baseline="0" dirty="0">
                <a:solidFill>
                  <a:schemeClr val="tx1"/>
                </a:solidFill>
                <a:effectLst/>
                <a:latin typeface="+mn-lt"/>
                <a:ea typeface="+mn-ea"/>
                <a:cs typeface="+mn-cs"/>
              </a:rPr>
              <a:t>On last webinar (</a:t>
            </a:r>
            <a:r>
              <a:rPr lang="en-US" sz="1200" b="1" i="1" kern="1200" baseline="0" dirty="0">
                <a:solidFill>
                  <a:schemeClr val="tx1"/>
                </a:solidFill>
                <a:effectLst/>
                <a:latin typeface="+mn-lt"/>
                <a:ea typeface="+mn-ea"/>
                <a:cs typeface="+mn-cs"/>
              </a:rPr>
              <a:t>December 13</a:t>
            </a:r>
            <a:r>
              <a:rPr lang="en-US" sz="1200" b="1" i="1" kern="1200" baseline="30000" dirty="0">
                <a:solidFill>
                  <a:schemeClr val="tx1"/>
                </a:solidFill>
                <a:effectLst/>
                <a:latin typeface="+mn-lt"/>
                <a:ea typeface="+mn-ea"/>
                <a:cs typeface="+mn-cs"/>
              </a:rPr>
              <a:t>th</a:t>
            </a:r>
            <a:r>
              <a:rPr lang="en-US" sz="1200" i="1" kern="1200" baseline="0" dirty="0">
                <a:solidFill>
                  <a:schemeClr val="tx1"/>
                </a:solidFill>
                <a:effectLst/>
                <a:latin typeface="+mn-lt"/>
                <a:ea typeface="+mn-ea"/>
                <a:cs typeface="+mn-cs"/>
              </a:rPr>
              <a:t>) went over the range of tools and resources on the FLWProtocol.org website for using the standard. </a:t>
            </a:r>
          </a:p>
          <a:p>
            <a:pPr marL="171450" indent="-171450">
              <a:buFont typeface="Arial" panose="020B0604020202020204" pitchFamily="34" charset="0"/>
              <a:buChar char="•"/>
            </a:pPr>
            <a:endParaRPr lang="en-US" sz="1200" i="1"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D57DB7C-C79A-46FF-8F3E-F61AB360BEC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685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On FLWProtocol.org… </a:t>
            </a:r>
          </a:p>
          <a:p>
            <a:pPr marL="171450" indent="-171450">
              <a:buFont typeface="Arial" panose="020B0604020202020204" pitchFamily="34" charset="0"/>
              <a:buChar char="•"/>
            </a:pPr>
            <a:r>
              <a:rPr lang="en-US" sz="1200" i="1" kern="1200" baseline="0" dirty="0">
                <a:solidFill>
                  <a:schemeClr val="tx1"/>
                </a:solidFill>
                <a:effectLst/>
                <a:latin typeface="+mn-lt"/>
                <a:ea typeface="+mn-ea"/>
                <a:cs typeface="+mn-cs"/>
              </a:rPr>
              <a:t>You can access all the resources along with the recording of the last webinar about the range of resources downloadable here</a:t>
            </a:r>
          </a:p>
          <a:p>
            <a:pPr marL="171450" indent="-171450">
              <a:buFont typeface="Arial" panose="020B0604020202020204" pitchFamily="34" charset="0"/>
              <a:buChar char="•"/>
            </a:pPr>
            <a:r>
              <a:rPr lang="en-US" sz="1200" b="1" dirty="0">
                <a:solidFill>
                  <a:prstClr val="black"/>
                </a:solidFill>
              </a:rPr>
              <a:t>From the home page you can go directly to</a:t>
            </a:r>
            <a:r>
              <a:rPr lang="en-US" sz="1200" b="1" baseline="0" dirty="0">
                <a:solidFill>
                  <a:prstClr val="black"/>
                </a:solidFill>
              </a:rPr>
              <a:t> </a:t>
            </a:r>
            <a:r>
              <a:rPr lang="en-US" sz="1200" b="1" dirty="0">
                <a:solidFill>
                  <a:prstClr val="black"/>
                </a:solidFill>
              </a:rPr>
              <a:t>download the exec summary or standard – first</a:t>
            </a:r>
            <a:r>
              <a:rPr lang="en-US" sz="1200" b="1" baseline="0" dirty="0">
                <a:solidFill>
                  <a:prstClr val="black"/>
                </a:solidFill>
              </a:rPr>
              <a:t> two items in the orange box.</a:t>
            </a:r>
          </a:p>
          <a:p>
            <a:pPr marL="171450" indent="-171450">
              <a:buFont typeface="Arial" panose="020B0604020202020204" pitchFamily="34" charset="0"/>
              <a:buChar char="•"/>
            </a:pPr>
            <a:r>
              <a:rPr lang="en-US" sz="1200" b="1" baseline="0" dirty="0">
                <a:solidFill>
                  <a:prstClr val="black"/>
                </a:solidFill>
              </a:rPr>
              <a:t>In both of these documents you’ll see – </a:t>
            </a:r>
            <a:r>
              <a:rPr lang="en-US" sz="1200" b="1" dirty="0">
                <a:solidFill>
                  <a:prstClr val="black"/>
                </a:solidFill>
              </a:rPr>
              <a:t>will see this set</a:t>
            </a:r>
            <a:r>
              <a:rPr lang="en-US" sz="1200" b="1" baseline="0" dirty="0">
                <a:solidFill>
                  <a:prstClr val="black"/>
                </a:solidFill>
              </a:rPr>
              <a:t> of steps</a:t>
            </a:r>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4</a:t>
            </a:fld>
            <a:endParaRPr lang="en-US"/>
          </a:p>
        </p:txBody>
      </p:sp>
    </p:spTree>
    <p:extLst>
      <p:ext uri="{BB962C8B-B14F-4D97-AF65-F5344CB8AC3E}">
        <p14:creationId xmlns:p14="http://schemas.microsoft.com/office/powerpoint/2010/main" val="79490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These are the steps laid out in the FLW Standard for how one goes about developing a Food Loss and Waste inventory. Not always linear and TODAY will focus on the fourth, fifth and sixth steps (how to </a:t>
            </a:r>
            <a:r>
              <a:rPr lang="en-US" b="1" baseline="0" dirty="0" err="1"/>
              <a:t>quatify</a:t>
            </a:r>
            <a:r>
              <a:rPr lang="en-US"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Reminder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Why drives What an entity decides to include as part of its scope. </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Establish scope.</a:t>
            </a:r>
            <a:r>
              <a:rPr lang="en-US" sz="1200" kern="1200" dirty="0">
                <a:solidFill>
                  <a:schemeClr val="tx1"/>
                </a:solidFill>
                <a:effectLst/>
                <a:latin typeface="+mn-lt"/>
                <a:ea typeface="+mn-ea"/>
                <a:cs typeface="+mn-cs"/>
              </a:rPr>
              <a:t> When we refer</a:t>
            </a:r>
            <a:r>
              <a:rPr lang="en-US" sz="1200" kern="1200" baseline="0" dirty="0">
                <a:solidFill>
                  <a:schemeClr val="tx1"/>
                </a:solidFill>
                <a:effectLst/>
                <a:latin typeface="+mn-lt"/>
                <a:ea typeface="+mn-ea"/>
                <a:cs typeface="+mn-cs"/>
              </a:rPr>
              <a:t> to </a:t>
            </a:r>
            <a:r>
              <a:rPr lang="en-US" sz="1200" u="sng" kern="1200" baseline="0" dirty="0">
                <a:solidFill>
                  <a:schemeClr val="tx1"/>
                </a:solidFill>
                <a:effectLst/>
                <a:latin typeface="+mn-lt"/>
                <a:ea typeface="+mn-ea"/>
                <a:cs typeface="+mn-cs"/>
              </a:rPr>
              <a:t>establishing scope</a:t>
            </a:r>
            <a:r>
              <a:rPr lang="en-US" sz="1200" kern="1200" baseline="0" dirty="0">
                <a:solidFill>
                  <a:schemeClr val="tx1"/>
                </a:solidFill>
                <a:effectLst/>
                <a:latin typeface="+mn-lt"/>
                <a:ea typeface="+mn-ea"/>
                <a:cs typeface="+mn-cs"/>
              </a:rPr>
              <a:t>, this is about </a:t>
            </a:r>
            <a:r>
              <a:rPr lang="en-US" sz="1200" kern="1200" dirty="0">
                <a:solidFill>
                  <a:schemeClr val="tx1"/>
                </a:solidFill>
                <a:effectLst/>
                <a:latin typeface="+mn-lt"/>
                <a:ea typeface="+mn-ea"/>
                <a:cs typeface="+mn-cs"/>
              </a:rPr>
              <a:t>determining and describing four key items that will be covered by the FLW inventory - the timeframe, material type(s), destination(s), and boundary.</a:t>
            </a:r>
            <a:r>
              <a:rPr lang="en-US" sz="1200" kern="1200" baseline="0" dirty="0">
                <a:solidFill>
                  <a:schemeClr val="tx1"/>
                </a:solidFill>
                <a:effectLst/>
                <a:latin typeface="+mn-lt"/>
                <a:ea typeface="+mn-ea"/>
                <a:cs typeface="+mn-cs"/>
              </a:rPr>
              <a:t> I will talk about each of these as we go through the webinar.</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focus first on what we refer to in the FLW S as the </a:t>
            </a:r>
            <a:r>
              <a:rPr lang="en-US" b="1" dirty="0"/>
              <a:t>material type and destination</a:t>
            </a:r>
            <a:r>
              <a:rPr lang="en-US" dirty="0"/>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D57DB7C-C79A-46FF-8F3E-F61AB360BEC3}" type="slidenum">
              <a:rPr lang="en-US" smtClean="0"/>
              <a:t>5</a:t>
            </a:fld>
            <a:endParaRPr lang="en-US" dirty="0"/>
          </a:p>
        </p:txBody>
      </p:sp>
    </p:spTree>
    <p:extLst>
      <p:ext uri="{BB962C8B-B14F-4D97-AF65-F5344CB8AC3E}">
        <p14:creationId xmlns:p14="http://schemas.microsoft.com/office/powerpoint/2010/main" val="47983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u="sng" dirty="0"/>
              <a:t>Back to this visual. It’s a</a:t>
            </a:r>
            <a:r>
              <a:rPr lang="en-US" b="1" u="sng" baseline="0" dirty="0"/>
              <a:t> template that’s downloadable from the FLW Protocol</a:t>
            </a:r>
            <a:endParaRPr lang="en-US" b="1" u="sng" dirty="0"/>
          </a:p>
          <a:p>
            <a:endParaRPr lang="en-US" b="1" u="sng" dirty="0"/>
          </a:p>
          <a:p>
            <a:r>
              <a:rPr lang="en-US" b="1" u="sng" dirty="0"/>
              <a:t>Related</a:t>
            </a:r>
            <a:r>
              <a:rPr lang="en-US" b="1" u="sng" baseline="0" dirty="0"/>
              <a:t> Issues - </a:t>
            </a:r>
            <a:endParaRPr lang="en-US" b="1" u="sng" dirty="0"/>
          </a:p>
          <a:p>
            <a:r>
              <a:rPr lang="en-US" dirty="0"/>
              <a:t>Two of the scope items are material type and destinations Five components as see here. Discussed material types and destination.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kern="1200" dirty="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sng" kern="1200" dirty="0">
                <a:solidFill>
                  <a:schemeClr val="tx1"/>
                </a:solidFill>
                <a:effectLst/>
                <a:latin typeface="Calibri" pitchFamily="34" charset="0"/>
                <a:ea typeface="+mn-ea"/>
                <a:cs typeface="+mn-cs"/>
              </a:rPr>
              <a:t>Timeframe</a:t>
            </a:r>
            <a:r>
              <a:rPr lang="en-US" sz="1200" b="0" i="0" u="none" kern="1200" dirty="0">
                <a:solidFill>
                  <a:schemeClr val="tx1"/>
                </a:solidFill>
                <a:effectLst/>
                <a:latin typeface="Calibri" pitchFamily="34" charset="0"/>
                <a:ea typeface="+mn-ea"/>
                <a:cs typeface="+mn-cs"/>
              </a:rPr>
              <a:t> is </a:t>
            </a:r>
            <a:r>
              <a:rPr lang="en-US" sz="1200" kern="1200" dirty="0">
                <a:solidFill>
                  <a:schemeClr val="tx1"/>
                </a:solidFill>
                <a:effectLst/>
                <a:latin typeface="+mn-lt"/>
                <a:ea typeface="+mn-ea"/>
                <a:cs typeface="+mn-cs"/>
              </a:rPr>
              <a:t>for which the inventory results are being reported – with starting and ending date</a:t>
            </a:r>
            <a:endParaRPr lang="en-US" sz="1200" b="0" i="0" u="none" kern="1200" dirty="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kern="1200" dirty="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b="1" u="sng" kern="0" dirty="0">
                <a:solidFill>
                  <a:schemeClr val="bg2"/>
                </a:solidFill>
              </a:rPr>
              <a:t>Boundary</a:t>
            </a:r>
            <a:r>
              <a:rPr lang="en-GB" sz="1400" b="0" u="sng" kern="0" baseline="0" dirty="0">
                <a:solidFill>
                  <a:schemeClr val="tx1"/>
                </a:solidFill>
              </a:rPr>
              <a:t> </a:t>
            </a:r>
            <a:r>
              <a:rPr lang="en-GB" sz="1400" kern="0" dirty="0"/>
              <a:t>(four dimensions of FLW inventory). </a:t>
            </a:r>
            <a:endParaRPr lang="en-US" sz="2000" b="1" dirty="0"/>
          </a:p>
          <a:p>
            <a:r>
              <a:rPr lang="en-US" sz="2000" b="1" dirty="0"/>
              <a:t>Food category</a:t>
            </a:r>
            <a:r>
              <a:rPr lang="en-US" sz="2000" dirty="0"/>
              <a:t>: Types of food included in FLW being reported</a:t>
            </a:r>
          </a:p>
          <a:p>
            <a:pPr lvl="1"/>
            <a:r>
              <a:rPr lang="en-US" sz="1600" dirty="0"/>
              <a:t>[Optional: Entity to use Codex GFSA system (for more detailed information use GPC or UNSPSC)</a:t>
            </a:r>
          </a:p>
          <a:p>
            <a:pPr lvl="1"/>
            <a:r>
              <a:rPr lang="en-US" sz="1600" dirty="0"/>
              <a:t>Examples: all food, all fruits and vegetables, dairy, chicken]</a:t>
            </a:r>
          </a:p>
          <a:p>
            <a:pPr lvl="1"/>
            <a:endParaRPr lang="en-US" sz="800" dirty="0"/>
          </a:p>
          <a:p>
            <a:r>
              <a:rPr lang="en-US" sz="2000" b="1" dirty="0"/>
              <a:t>Lifecycle</a:t>
            </a:r>
            <a:r>
              <a:rPr lang="en-US" sz="2000" dirty="0"/>
              <a:t> </a:t>
            </a:r>
            <a:r>
              <a:rPr lang="en-US" sz="2000" b="1" dirty="0"/>
              <a:t>stage</a:t>
            </a:r>
            <a:r>
              <a:rPr lang="en-US" sz="2000" dirty="0"/>
              <a:t>: The stages in food supply chain or food lifecycle within which reported FLW occurs</a:t>
            </a:r>
          </a:p>
          <a:p>
            <a:pPr lvl="1"/>
            <a:r>
              <a:rPr lang="en-US" sz="1600" dirty="0"/>
              <a:t>[Optional: Entity to use UN ISIC classification system to identify points in food supply chain to identify if only direct operations are included or also other stages up- or downstream</a:t>
            </a:r>
          </a:p>
          <a:p>
            <a:pPr lvl="1"/>
            <a:r>
              <a:rPr lang="en-US" sz="1600" dirty="0"/>
              <a:t>Examples: Entire food supply chain, manufacturing, retail]</a:t>
            </a:r>
          </a:p>
          <a:p>
            <a:pPr lvl="1"/>
            <a:endParaRPr lang="en-US" sz="800" dirty="0"/>
          </a:p>
          <a:p>
            <a:r>
              <a:rPr lang="en-US" sz="2000" b="1" dirty="0"/>
              <a:t>Geography</a:t>
            </a:r>
            <a:r>
              <a:rPr lang="en-US" sz="2000" dirty="0"/>
              <a:t>: Geographic borders within which reported FLW occurs</a:t>
            </a:r>
          </a:p>
          <a:p>
            <a:pPr lvl="1"/>
            <a:r>
              <a:rPr lang="en-US" sz="1600" dirty="0"/>
              <a:t>[Optional: Entity to use UN region or country codes (and write in description for more narrow scope)</a:t>
            </a:r>
          </a:p>
          <a:p>
            <a:pPr lvl="1"/>
            <a:r>
              <a:rPr lang="en-US" sz="1600" dirty="0"/>
              <a:t>Examples: Globe, region, country, state/province, city/village]</a:t>
            </a:r>
          </a:p>
          <a:p>
            <a:endParaRPr lang="en-US" sz="800" dirty="0"/>
          </a:p>
          <a:p>
            <a:r>
              <a:rPr lang="en-US" sz="2000" b="1" dirty="0"/>
              <a:t>Organization</a:t>
            </a:r>
            <a:r>
              <a:rPr lang="en-US" sz="2000" dirty="0"/>
              <a:t>: Organizational unit for which amount of FLW is being reported</a:t>
            </a:r>
          </a:p>
          <a:p>
            <a:pPr lvl="1"/>
            <a:r>
              <a:rPr lang="en-US" sz="1600" dirty="0"/>
              <a:t>[Optional:</a:t>
            </a:r>
            <a:r>
              <a:rPr lang="en-US" sz="1600" baseline="0" dirty="0"/>
              <a:t> </a:t>
            </a:r>
            <a:r>
              <a:rPr lang="en-US" sz="1600" dirty="0"/>
              <a:t>Entity to write in description</a:t>
            </a:r>
          </a:p>
          <a:p>
            <a:pPr lvl="1"/>
            <a:r>
              <a:rPr lang="en-US" sz="1600" dirty="0"/>
              <a:t>Examples: entire company, three stores, 100 households, five farms</a:t>
            </a:r>
          </a:p>
          <a:p>
            <a:pPr lvl="1"/>
            <a:r>
              <a:rPr lang="en-US" sz="1600" dirty="0"/>
              <a:t>If FLW is reported for a geographic unit, such as a city or nation, then the “geography” and “organization” may be the same]</a:t>
            </a:r>
            <a:endParaRPr lang="en-US" dirty="0"/>
          </a:p>
        </p:txBody>
      </p:sp>
      <p:sp>
        <p:nvSpPr>
          <p:cNvPr id="4" name="Slide Number Placeholder 3"/>
          <p:cNvSpPr>
            <a:spLocks noGrp="1"/>
          </p:cNvSpPr>
          <p:nvPr>
            <p:ph type="sldNum" sz="quarter" idx="10"/>
          </p:nvPr>
        </p:nvSpPr>
        <p:spPr/>
        <p:txBody>
          <a:bodyPr/>
          <a:lstStyle/>
          <a:p>
            <a:fld id="{A025B127-D346-2B4D-8EE1-2D05B6B62E35}" type="slidenum">
              <a:rPr lang="en-US" smtClean="0"/>
              <a:t>6</a:t>
            </a:fld>
            <a:endParaRPr lang="en-US"/>
          </a:p>
        </p:txBody>
      </p:sp>
    </p:spTree>
    <p:extLst>
      <p:ext uri="{BB962C8B-B14F-4D97-AF65-F5344CB8AC3E}">
        <p14:creationId xmlns:p14="http://schemas.microsoft.com/office/powerpoint/2010/main" val="55734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The quantification method(s) chosen will be influenced by multiple factors –  </a:t>
            </a:r>
          </a:p>
          <a:p>
            <a:r>
              <a:rPr lang="en-US" sz="1200" dirty="0"/>
              <a:t>particular goals, scope selected, human and financial resources,</a:t>
            </a:r>
            <a:r>
              <a:rPr lang="en-US" sz="1200" baseline="0" dirty="0"/>
              <a:t> </a:t>
            </a:r>
            <a:r>
              <a:rPr lang="en-US" sz="1200" dirty="0"/>
              <a:t>direct access to the physical lost or wasted food.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highlighted the five methods that seem to be most common among food manufacturers (since the audience is largely manufacturers on these webinars). </a:t>
            </a:r>
          </a:p>
          <a:p>
            <a:endParaRPr lang="en-US" sz="1200" dirty="0"/>
          </a:p>
          <a:p>
            <a:endParaRPr lang="en-US" sz="900" dirty="0"/>
          </a:p>
        </p:txBody>
      </p:sp>
      <p:sp>
        <p:nvSpPr>
          <p:cNvPr id="4" name="Slide Number Placeholder 3"/>
          <p:cNvSpPr>
            <a:spLocks noGrp="1"/>
          </p:cNvSpPr>
          <p:nvPr>
            <p:ph type="sldNum" sz="quarter" idx="10"/>
          </p:nvPr>
        </p:nvSpPr>
        <p:spPr/>
        <p:txBody>
          <a:bodyPr/>
          <a:lstStyle/>
          <a:p>
            <a:fld id="{5D57DB7C-C79A-46FF-8F3E-F61AB360BEC3}" type="slidenum">
              <a:rPr lang="en-US" smtClean="0"/>
              <a:t>8</a:t>
            </a:fld>
            <a:endParaRPr lang="en-US" dirty="0"/>
          </a:p>
        </p:txBody>
      </p:sp>
    </p:spTree>
    <p:extLst>
      <p:ext uri="{BB962C8B-B14F-4D97-AF65-F5344CB8AC3E}">
        <p14:creationId xmlns:p14="http://schemas.microsoft.com/office/powerpoint/2010/main" val="227269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223838"/>
            <a:ext cx="2624137" cy="1968500"/>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dirty="0">
                <a:solidFill>
                  <a:srgbClr val="000000"/>
                </a:solidFill>
              </a:rPr>
              <a:t>Some destinations may already be separated from other waste streams (e.g., FLW to animal feed, aerobic and anaerobic digestion, or land application) </a:t>
            </a:r>
          </a:p>
          <a:p>
            <a:pPr marL="742950" lvl="1" indent="-285750">
              <a:buFont typeface="Arial" panose="020B0604020202020204" pitchFamily="34" charset="0"/>
              <a:buChar char="•"/>
            </a:pPr>
            <a:r>
              <a:rPr lang="en-US" dirty="0">
                <a:solidFill>
                  <a:srgbClr val="000000"/>
                </a:solidFill>
              </a:rPr>
              <a:t>Estimates may be needed to separate FLW from other waste (e.g., fraction of total waste to landfill and combustion that is FLW) </a:t>
            </a: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57DB7C-C79A-46FF-8F3E-F61AB360BEC3}" type="slidenum">
              <a:rPr lang="en-US" smtClean="0"/>
              <a:t>9</a:t>
            </a:fld>
            <a:endParaRPr lang="en-US" dirty="0"/>
          </a:p>
        </p:txBody>
      </p:sp>
    </p:spTree>
    <p:extLst>
      <p:ext uri="{BB962C8B-B14F-4D97-AF65-F5344CB8AC3E}">
        <p14:creationId xmlns:p14="http://schemas.microsoft.com/office/powerpoint/2010/main" val="164076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The quantification method(s) chosen will be influenced by multiple factors –  </a:t>
            </a:r>
          </a:p>
          <a:p>
            <a:r>
              <a:rPr lang="en-US" sz="1200" dirty="0"/>
              <a:t>particular goals, scope selected, human and financial resources,</a:t>
            </a:r>
            <a:r>
              <a:rPr lang="en-US" sz="1200" baseline="0" dirty="0"/>
              <a:t> </a:t>
            </a:r>
            <a:r>
              <a:rPr lang="en-US" sz="1200" dirty="0"/>
              <a:t>direct access to the physical lost or wasted food.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highlighted the five methods that seem to be most common among food manufacturers (since the audience is largely manufacturers on these webinars). </a:t>
            </a:r>
          </a:p>
          <a:p>
            <a:endParaRPr lang="en-US" sz="1200" dirty="0"/>
          </a:p>
          <a:p>
            <a:endParaRPr lang="en-US" sz="900" dirty="0"/>
          </a:p>
        </p:txBody>
      </p:sp>
      <p:sp>
        <p:nvSpPr>
          <p:cNvPr id="4" name="Slide Number Placeholder 3"/>
          <p:cNvSpPr>
            <a:spLocks noGrp="1"/>
          </p:cNvSpPr>
          <p:nvPr>
            <p:ph type="sldNum" sz="quarter" idx="10"/>
          </p:nvPr>
        </p:nvSpPr>
        <p:spPr/>
        <p:txBody>
          <a:bodyPr/>
          <a:lstStyle/>
          <a:p>
            <a:fld id="{5D57DB7C-C79A-46FF-8F3E-F61AB360BEC3}" type="slidenum">
              <a:rPr lang="en-US" smtClean="0"/>
              <a:t>11</a:t>
            </a:fld>
            <a:endParaRPr lang="en-US" dirty="0"/>
          </a:p>
        </p:txBody>
      </p:sp>
    </p:spTree>
    <p:extLst>
      <p:ext uri="{BB962C8B-B14F-4D97-AF65-F5344CB8AC3E}">
        <p14:creationId xmlns:p14="http://schemas.microsoft.com/office/powerpoint/2010/main" val="119048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95187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261136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388251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Marcador de texto 7"/>
          <p:cNvSpPr>
            <a:spLocks noGrp="1"/>
          </p:cNvSpPr>
          <p:nvPr>
            <p:ph type="body" sz="quarter" idx="14" hasCustomPrompt="1"/>
          </p:nvPr>
        </p:nvSpPr>
        <p:spPr>
          <a:xfrm>
            <a:off x="1161184" y="1662379"/>
            <a:ext cx="6821633" cy="3585030"/>
          </a:xfrm>
          <a:prstGeom prst="rect">
            <a:avLst/>
          </a:prstGeom>
        </p:spPr>
        <p:txBody>
          <a:bodyPr/>
          <a:lstStyle>
            <a:lvl1pPr marL="214313" indent="-214313" algn="l" defTabSz="685800" rtl="0" eaLnBrk="1" latinLnBrk="0" hangingPunct="1">
              <a:lnSpc>
                <a:spcPct val="150000"/>
              </a:lnSpc>
              <a:spcBef>
                <a:spcPts val="750"/>
              </a:spcBef>
              <a:spcAft>
                <a:spcPts val="525"/>
              </a:spcAft>
              <a:buFont typeface="Arial" panose="020B0604020202020204" pitchFamily="34" charset="0"/>
              <a:buChar char="•"/>
              <a:defRPr lang="es-ES_tradnl" sz="1200" kern="1200" spc="90" smtClean="0">
                <a:solidFill>
                  <a:schemeClr val="tx1"/>
                </a:solidFill>
                <a:latin typeface="+mj-lt"/>
                <a:ea typeface="Times New Roman" panose="02020603050405020304" pitchFamily="18" charset="0"/>
                <a:cs typeface="Times New Roman" panose="02020603050405020304" pitchFamily="18" charset="0"/>
              </a:defRPr>
            </a:lvl1pPr>
            <a:lvl2pPr marL="214313" indent="-214313" algn="l" defTabSz="685800" rtl="0" eaLnBrk="1" latinLnBrk="0" hangingPunct="1">
              <a:lnSpc>
                <a:spcPct val="150000"/>
              </a:lnSpc>
              <a:spcBef>
                <a:spcPts val="750"/>
              </a:spcBef>
              <a:spcAft>
                <a:spcPts val="525"/>
              </a:spcAft>
              <a:buFont typeface="Arial" panose="020B0604020202020204" pitchFamily="34" charset="0"/>
              <a:buChar char="•"/>
              <a:defRPr lang="es-ES_tradnl" sz="1050" kern="1200" spc="90" smtClean="0">
                <a:solidFill>
                  <a:schemeClr val="tx1"/>
                </a:solidFill>
                <a:latin typeface="+mj-lt"/>
                <a:ea typeface="Times New Roman" panose="02020603050405020304" pitchFamily="18" charset="0"/>
                <a:cs typeface="Times New Roman" panose="02020603050405020304" pitchFamily="18" charset="0"/>
              </a:defRPr>
            </a:lvl2pPr>
            <a:lvl3pPr marL="214313" indent="-214313" algn="l" defTabSz="685800" rtl="0" eaLnBrk="1" latinLnBrk="0" hangingPunct="1">
              <a:lnSpc>
                <a:spcPct val="150000"/>
              </a:lnSpc>
              <a:spcBef>
                <a:spcPts val="750"/>
              </a:spcBef>
              <a:spcAft>
                <a:spcPts val="525"/>
              </a:spcAft>
              <a:buFont typeface="Arial" panose="020B0604020202020204" pitchFamily="34" charset="0"/>
              <a:buChar char="•"/>
              <a:defRPr lang="es-ES_tradnl" sz="1050" kern="1200" spc="90" smtClean="0">
                <a:solidFill>
                  <a:schemeClr val="tx1"/>
                </a:solidFill>
                <a:latin typeface="+mj-lt"/>
                <a:ea typeface="Times New Roman" panose="02020603050405020304" pitchFamily="18" charset="0"/>
                <a:cs typeface="Times New Roman" panose="02020603050405020304" pitchFamily="18" charset="0"/>
              </a:defRPr>
            </a:lvl3pPr>
            <a:lvl4pPr marL="214313" indent="-214313" algn="l" defTabSz="685800" rtl="0" eaLnBrk="1" latinLnBrk="0" hangingPunct="1">
              <a:lnSpc>
                <a:spcPct val="150000"/>
              </a:lnSpc>
              <a:spcBef>
                <a:spcPts val="750"/>
              </a:spcBef>
              <a:spcAft>
                <a:spcPts val="525"/>
              </a:spcAft>
              <a:buFont typeface="Arial" panose="020B0604020202020204" pitchFamily="34" charset="0"/>
              <a:buChar char="•"/>
              <a:defRPr lang="es-ES_tradnl" sz="1050" kern="1200" spc="90" smtClean="0">
                <a:solidFill>
                  <a:schemeClr val="tx1"/>
                </a:solidFill>
                <a:latin typeface="+mj-lt"/>
                <a:ea typeface="Times New Roman" panose="02020603050405020304" pitchFamily="18" charset="0"/>
                <a:cs typeface="Times New Roman" panose="02020603050405020304" pitchFamily="18" charset="0"/>
              </a:defRPr>
            </a:lvl4pPr>
            <a:lvl5pPr marL="214313" indent="-214313" algn="l" defTabSz="685800" rtl="0" eaLnBrk="1" latinLnBrk="0" hangingPunct="1">
              <a:lnSpc>
                <a:spcPct val="150000"/>
              </a:lnSpc>
              <a:spcBef>
                <a:spcPts val="750"/>
              </a:spcBef>
              <a:spcAft>
                <a:spcPts val="525"/>
              </a:spcAft>
              <a:buFont typeface="Arial" panose="020B0604020202020204" pitchFamily="34" charset="0"/>
              <a:buChar char="•"/>
              <a:defRPr lang="es-ES" sz="1050" kern="1200" spc="90" dirty="0" smtClean="0">
                <a:solidFill>
                  <a:schemeClr val="tx1"/>
                </a:solidFill>
                <a:latin typeface="+mj-lt"/>
                <a:ea typeface="Times New Roman" panose="02020603050405020304" pitchFamily="18" charset="0"/>
                <a:cs typeface="Times New Roman" panose="02020603050405020304" pitchFamily="18" charset="0"/>
              </a:defRPr>
            </a:lvl5pPr>
          </a:lstStyle>
          <a:p>
            <a:pPr lvl="0"/>
            <a:r>
              <a:rPr lang="es-ES_tradnl" dirty="0" err="1"/>
              <a:t>Bullet</a:t>
            </a:r>
            <a:endParaRPr lang="es-ES_tradnl" dirty="0"/>
          </a:p>
          <a:p>
            <a:pPr lvl="0"/>
            <a:r>
              <a:rPr lang="es-ES_tradnl" dirty="0" err="1"/>
              <a:t>Bullet</a:t>
            </a:r>
            <a:endParaRPr lang="es-ES_tradnl" dirty="0"/>
          </a:p>
          <a:p>
            <a:pPr lvl="0"/>
            <a:r>
              <a:rPr lang="es-ES_tradnl" dirty="0" err="1"/>
              <a:t>Bullet</a:t>
            </a:r>
            <a:endParaRPr lang="es-ES_tradnl" dirty="0"/>
          </a:p>
          <a:p>
            <a:pPr lvl="0"/>
            <a:r>
              <a:rPr lang="es-ES_tradnl" dirty="0" err="1"/>
              <a:t>Bullet</a:t>
            </a:r>
            <a:endParaRPr lang="es-ES_tradnl" dirty="0"/>
          </a:p>
          <a:p>
            <a:pPr lvl="0"/>
            <a:r>
              <a:rPr lang="es-ES_tradnl" dirty="0" err="1"/>
              <a:t>Bullet</a:t>
            </a:r>
            <a:endParaRPr lang="es-ES_tradnl" dirty="0"/>
          </a:p>
          <a:p>
            <a:pPr lvl="0"/>
            <a:r>
              <a:rPr lang="es-ES_tradnl" dirty="0" err="1"/>
              <a:t>Bullet</a:t>
            </a:r>
            <a:endParaRPr lang="es-ES" dirty="0"/>
          </a:p>
          <a:p>
            <a:pPr lvl="0"/>
            <a:endParaRPr lang="es-ES" dirty="0"/>
          </a:p>
        </p:txBody>
      </p:sp>
      <p:sp>
        <p:nvSpPr>
          <p:cNvPr id="6" name="Marcador de texto 3"/>
          <p:cNvSpPr>
            <a:spLocks noGrp="1"/>
          </p:cNvSpPr>
          <p:nvPr>
            <p:ph type="body" sz="quarter" idx="13" hasCustomPrompt="1"/>
          </p:nvPr>
        </p:nvSpPr>
        <p:spPr>
          <a:xfrm>
            <a:off x="3654028" y="6180809"/>
            <a:ext cx="2869370" cy="211971"/>
          </a:xfrm>
          <a:prstGeom prst="rect">
            <a:avLst/>
          </a:prstGeom>
        </p:spPr>
        <p:txBody>
          <a:bodyPr/>
          <a:lstStyle>
            <a:lvl1pPr marL="0" indent="0">
              <a:buNone/>
              <a:defRPr lang="es-ES_tradnl" sz="600" kern="1200" spc="150" baseline="0" smtClean="0">
                <a:solidFill>
                  <a:schemeClr val="tx1"/>
                </a:solidFill>
                <a:latin typeface="+mn-lt"/>
                <a:ea typeface="Titillium" charset="0"/>
                <a:cs typeface="Titillium" charset="0"/>
              </a:defRPr>
            </a:lvl1pPr>
            <a:lvl2pPr>
              <a:defRPr lang="es-ES_tradnl" sz="600" kern="1200" spc="150" smtClean="0">
                <a:solidFill>
                  <a:schemeClr val="tx1"/>
                </a:solidFill>
                <a:latin typeface="+mn-lt"/>
                <a:ea typeface="Titillium" charset="0"/>
                <a:cs typeface="Titillium" charset="0"/>
              </a:defRPr>
            </a:lvl2pPr>
            <a:lvl3pPr>
              <a:defRPr lang="es-ES_tradnl" sz="600" kern="1200" spc="150" smtClean="0">
                <a:solidFill>
                  <a:schemeClr val="tx1"/>
                </a:solidFill>
                <a:latin typeface="+mn-lt"/>
                <a:ea typeface="Titillium" charset="0"/>
                <a:cs typeface="Titillium" charset="0"/>
              </a:defRPr>
            </a:lvl3pPr>
            <a:lvl4pPr>
              <a:defRPr lang="es-ES_tradnl" sz="600" kern="1200" spc="150" smtClean="0">
                <a:solidFill>
                  <a:schemeClr val="tx1"/>
                </a:solidFill>
                <a:latin typeface="+mn-lt"/>
                <a:ea typeface="Titillium" charset="0"/>
                <a:cs typeface="Titillium" charset="0"/>
              </a:defRPr>
            </a:lvl4pPr>
          </a:lstStyle>
          <a:p>
            <a:pPr lvl="0"/>
            <a:r>
              <a:rPr lang="es-ES_tradnl" dirty="0"/>
              <a:t>SECTION</a:t>
            </a:r>
            <a:endParaRPr lang="es-ES" dirty="0"/>
          </a:p>
        </p:txBody>
      </p:sp>
      <p:sp>
        <p:nvSpPr>
          <p:cNvPr id="7" name="Título 4"/>
          <p:cNvSpPr>
            <a:spLocks noGrp="1"/>
          </p:cNvSpPr>
          <p:nvPr>
            <p:ph type="title" hasCustomPrompt="1"/>
          </p:nvPr>
        </p:nvSpPr>
        <p:spPr>
          <a:xfrm>
            <a:off x="375230" y="472589"/>
            <a:ext cx="5840786" cy="365444"/>
          </a:xfrm>
          <a:prstGeom prst="rect">
            <a:avLst/>
          </a:prstGeom>
        </p:spPr>
        <p:txBody>
          <a:bodyPr/>
          <a:lstStyle>
            <a:lvl1pPr>
              <a:defRPr lang="es-ES_tradnl" sz="1500" kern="1200" spc="75" dirty="0" smtClean="0">
                <a:solidFill>
                  <a:srgbClr val="87BB40"/>
                </a:solidFill>
                <a:latin typeface="+mn-lt"/>
                <a:ea typeface="DIN Next LT Pro Condensed" charset="0"/>
                <a:cs typeface="DIN Next LT Pro Condensed" charset="0"/>
              </a:defRPr>
            </a:lvl1pPr>
          </a:lstStyle>
          <a:p>
            <a:r>
              <a:rPr lang="es-ES_tradnl" dirty="0"/>
              <a:t>TITLE</a:t>
            </a:r>
            <a:endParaRPr lang="es-ES" dirty="0"/>
          </a:p>
        </p:txBody>
      </p:sp>
    </p:spTree>
    <p:extLst>
      <p:ext uri="{BB962C8B-B14F-4D97-AF65-F5344CB8AC3E}">
        <p14:creationId xmlns:p14="http://schemas.microsoft.com/office/powerpoint/2010/main" val="414634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66B62F-1B3A-4FC3-9956-309BB9FFCE5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173882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66B62F-1B3A-4FC3-9956-309BB9FFCE5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303704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66B62F-1B3A-4FC3-9956-309BB9FFCE5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185730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66B62F-1B3A-4FC3-9956-309BB9FFCE5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95849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66B62F-1B3A-4FC3-9956-309BB9FFCE5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418499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6B62F-1B3A-4FC3-9956-309BB9FFCE5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283811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66B62F-1B3A-4FC3-9956-309BB9FFCE5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391762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66B62F-1B3A-4FC3-9956-309BB9FFCE5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F51C25-DF77-4DA3-9BAC-FF5AE45C2DED}" type="slidenum">
              <a:rPr lang="en-US" smtClean="0"/>
              <a:t>‹#›</a:t>
            </a:fld>
            <a:endParaRPr lang="en-US"/>
          </a:p>
        </p:txBody>
      </p:sp>
    </p:spTree>
    <p:extLst>
      <p:ext uri="{BB962C8B-B14F-4D97-AF65-F5344CB8AC3E}">
        <p14:creationId xmlns:p14="http://schemas.microsoft.com/office/powerpoint/2010/main" val="388517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6B62F-1B3A-4FC3-9956-309BB9FFCE5D}" type="datetimeFigureOut">
              <a:rPr lang="en-US" smtClean="0"/>
              <a:t>2/21/2018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51C25-DF77-4DA3-9BAC-FF5AE45C2DED}" type="slidenum">
              <a:rPr lang="en-US" smtClean="0"/>
              <a:t>‹#›</a:t>
            </a:fld>
            <a:endParaRPr lang="en-US"/>
          </a:p>
        </p:txBody>
      </p:sp>
    </p:spTree>
    <p:extLst>
      <p:ext uri="{BB962C8B-B14F-4D97-AF65-F5344CB8AC3E}">
        <p14:creationId xmlns:p14="http://schemas.microsoft.com/office/powerpoint/2010/main" val="42528017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O:\Marketing and Creative Services\Education Conferences\Sustainability Summit\2017\Suite\PPTLoop\Sustainability 2017 PPT MSTR.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3400" y="14986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16201"/>
            <a:ext cx="8229600" cy="35094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FAA63611-C609-40EA-B7D0-2EC10D54F90B}" type="datetimeFigureOut">
              <a:rPr lang="en-US" smtClean="0">
                <a:solidFill>
                  <a:prstClr val="black">
                    <a:tint val="75000"/>
                  </a:prstClr>
                </a:solidFill>
              </a:rPr>
              <a:pPr/>
              <a:t>2/21/2018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9B46A34-9F4F-4F37-89E1-85FD6F2B0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18989"/>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flwprotocol.org/case-stud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flwprotocol.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43" y="514352"/>
            <a:ext cx="7696714" cy="3309284"/>
          </a:xfrm>
          <a:prstGeom prst="rect">
            <a:avLst/>
          </a:prstGeom>
        </p:spPr>
      </p:pic>
      <p:sp>
        <p:nvSpPr>
          <p:cNvPr id="6" name="TextBox 5"/>
          <p:cNvSpPr txBox="1"/>
          <p:nvPr/>
        </p:nvSpPr>
        <p:spPr>
          <a:xfrm>
            <a:off x="1143000" y="5425890"/>
            <a:ext cx="6858000" cy="276999"/>
          </a:xfrm>
          <a:prstGeom prst="rect">
            <a:avLst/>
          </a:prstGeom>
          <a:noFill/>
        </p:spPr>
        <p:txBody>
          <a:bodyPr wrap="square" rtlCol="0">
            <a:spAutoFit/>
          </a:bodyPr>
          <a:lstStyle/>
          <a:p>
            <a:pPr algn="ctr"/>
            <a:endParaRPr lang="en-US" sz="1200" dirty="0"/>
          </a:p>
        </p:txBody>
      </p:sp>
      <p:sp>
        <p:nvSpPr>
          <p:cNvPr id="7" name="TextBox 6"/>
          <p:cNvSpPr txBox="1"/>
          <p:nvPr/>
        </p:nvSpPr>
        <p:spPr>
          <a:xfrm>
            <a:off x="1143000" y="3823636"/>
            <a:ext cx="6682470" cy="2893100"/>
          </a:xfrm>
          <a:prstGeom prst="rect">
            <a:avLst/>
          </a:prstGeom>
          <a:noFill/>
        </p:spPr>
        <p:txBody>
          <a:bodyPr wrap="square" rtlCol="0">
            <a:spAutoFit/>
          </a:bodyPr>
          <a:lstStyle/>
          <a:p>
            <a:pPr algn="ctr"/>
            <a:r>
              <a:rPr lang="en-US" b="1" dirty="0">
                <a:solidFill>
                  <a:srgbClr val="010101"/>
                </a:solidFill>
              </a:rPr>
              <a:t>TWO PART WEBINAR</a:t>
            </a:r>
          </a:p>
          <a:p>
            <a:pPr algn="ctr"/>
            <a:endParaRPr lang="en-US" b="1" dirty="0">
              <a:solidFill>
                <a:srgbClr val="010101"/>
              </a:solidFill>
            </a:endParaRPr>
          </a:p>
          <a:p>
            <a:pPr algn="ctr"/>
            <a:r>
              <a:rPr lang="en-US" b="1" dirty="0">
                <a:solidFill>
                  <a:srgbClr val="010101"/>
                </a:solidFill>
              </a:rPr>
              <a:t>Part 1. </a:t>
            </a:r>
            <a:r>
              <a:rPr lang="en-US" b="1" dirty="0"/>
              <a:t>Quantifying Food Loss and Waste - Guidance and Methods</a:t>
            </a:r>
            <a:endParaRPr lang="en-US" b="1" dirty="0">
              <a:solidFill>
                <a:srgbClr val="010101"/>
              </a:solidFill>
            </a:endParaRPr>
          </a:p>
          <a:p>
            <a:pPr algn="ctr"/>
            <a:br>
              <a:rPr lang="en-US" b="1" dirty="0"/>
            </a:br>
            <a:r>
              <a:rPr lang="en-US" b="1" dirty="0"/>
              <a:t>Part </a:t>
            </a:r>
            <a:r>
              <a:rPr lang="en-US" b="1" dirty="0">
                <a:solidFill>
                  <a:srgbClr val="010101"/>
                </a:solidFill>
              </a:rPr>
              <a:t>2. Open Question &amp; Answer</a:t>
            </a:r>
          </a:p>
          <a:p>
            <a:pPr algn="ctr"/>
            <a:endParaRPr lang="en-US" sz="2000" dirty="0">
              <a:solidFill>
                <a:srgbClr val="010101"/>
              </a:solidFill>
            </a:endParaRPr>
          </a:p>
          <a:p>
            <a:pPr algn="ctr"/>
            <a:r>
              <a:rPr lang="en-US" dirty="0">
                <a:solidFill>
                  <a:srgbClr val="010101"/>
                </a:solidFill>
              </a:rPr>
              <a:t>February 21</a:t>
            </a:r>
            <a:r>
              <a:rPr lang="en-US" dirty="0"/>
              <a:t>, 2018</a:t>
            </a:r>
          </a:p>
          <a:p>
            <a:pPr algn="ctr"/>
            <a:endParaRPr lang="en-US" dirty="0"/>
          </a:p>
          <a:p>
            <a:pPr algn="ctr"/>
            <a:r>
              <a:rPr lang="en-US" dirty="0"/>
              <a:t>By Kai Robertson</a:t>
            </a:r>
          </a:p>
          <a:p>
            <a:pPr algn="ctr"/>
            <a:r>
              <a:rPr lang="en-US" dirty="0"/>
              <a:t>Lead Advisor, FLW Protocol, World Resources Institute</a:t>
            </a:r>
          </a:p>
        </p:txBody>
      </p:sp>
    </p:spTree>
    <p:extLst>
      <p:ext uri="{BB962C8B-B14F-4D97-AF65-F5344CB8AC3E}">
        <p14:creationId xmlns:p14="http://schemas.microsoft.com/office/powerpoint/2010/main" val="318744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4763223"/>
              </p:ext>
            </p:extLst>
          </p:nvPr>
        </p:nvGraphicFramePr>
        <p:xfrm>
          <a:off x="479424" y="1540034"/>
          <a:ext cx="8112125" cy="4661916"/>
        </p:xfrm>
        <a:graphic>
          <a:graphicData uri="http://schemas.openxmlformats.org/drawingml/2006/table">
            <a:tbl>
              <a:tblPr firstRow="1" firstCol="1" bandRow="1">
                <a:tableStyleId>{5C22544A-7EE6-4342-B048-85BDC9FD1C3A}</a:tableStyleId>
              </a:tblPr>
              <a:tblGrid>
                <a:gridCol w="2575925">
                  <a:extLst>
                    <a:ext uri="{9D8B030D-6E8A-4147-A177-3AD203B41FA5}">
                      <a16:colId xmlns:a16="http://schemas.microsoft.com/office/drawing/2014/main" val="20000"/>
                    </a:ext>
                  </a:extLst>
                </a:gridCol>
                <a:gridCol w="5536200">
                  <a:extLst>
                    <a:ext uri="{9D8B030D-6E8A-4147-A177-3AD203B41FA5}">
                      <a16:colId xmlns:a16="http://schemas.microsoft.com/office/drawing/2014/main" val="20001"/>
                    </a:ext>
                  </a:extLst>
                </a:gridCol>
              </a:tblGrid>
              <a:tr h="0">
                <a:tc>
                  <a:txBody>
                    <a:bodyPr/>
                    <a:lstStyle/>
                    <a:p>
                      <a:pPr marL="0" marR="0">
                        <a:lnSpc>
                          <a:spcPct val="115000"/>
                        </a:lnSpc>
                        <a:spcBef>
                          <a:spcPts val="0"/>
                        </a:spcBef>
                        <a:spcAft>
                          <a:spcPts val="0"/>
                        </a:spcAft>
                      </a:pPr>
                      <a:r>
                        <a:rPr lang="en-US" sz="1400" dirty="0">
                          <a:effectLst/>
                        </a:rPr>
                        <a:t>Issue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Considerations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400" dirty="0">
                          <a:effectLst/>
                        </a:rPr>
                        <a:t>Level of accuracy desired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In most situations, a measurement will result in a quantification of FLW that is more accurate than an estimate based on approximation; and both are typically (although not always) more accurate than FLW calculated by inference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400">
                          <a:effectLst/>
                        </a:rPr>
                        <a:t>Degree of access to the FLW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If an entity can get access to FLW it will be able to measure or approximate its weight; if not, it will have to use a method that is based on inferring the weight through a calculation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a:effectLst/>
                        </a:rPr>
                        <a:t>Resources available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Measuring and approximating data often require more staff time and budget (as well as access to the FLW) compared to inferring FLW through calculations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400">
                          <a:effectLst/>
                        </a:rPr>
                        <a:t>Practical aspects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For measurement or approximation to be feasible, an entity needs to consider a number of aspects such as the availability of power for electronic measurement devices; space for pre-sorting mixed wastes to separate out the FLW; and how FLW might be moved, stored, and sampled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a:effectLst/>
                        </a:rPr>
                        <a:t>Goals of quantification extend beyond the amount of FLW (e.g., understanding causes of FLW)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Methods based on inference by calculation typically do not offer the ability to expand beyond quantifying the amount of FLW but methods based on social-science research practices (e.g., diaries, surveys) are well suited to gathering additional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Text Box 2"/>
          <p:cNvSpPr txBox="1">
            <a:spLocks noChangeArrowheads="1"/>
          </p:cNvSpPr>
          <p:nvPr/>
        </p:nvSpPr>
        <p:spPr bwMode="auto">
          <a:xfrm>
            <a:off x="441324" y="355053"/>
            <a:ext cx="8906993" cy="480131"/>
          </a:xfrm>
          <a:prstGeom prst="rect">
            <a:avLst/>
          </a:prstGeom>
          <a:noFill/>
          <a:ln w="9525">
            <a:noFill/>
            <a:miter lim="800000"/>
            <a:headEnd/>
            <a:tailEnd/>
          </a:ln>
          <a:effectLst/>
        </p:spPr>
        <p:txBody>
          <a:bodyPr wrap="square">
            <a:spAutoFit/>
          </a:bodyPr>
          <a:lstStyle/>
          <a:p>
            <a:pPr defTabSz="457189">
              <a:lnSpc>
                <a:spcPct val="90000"/>
              </a:lnSpc>
            </a:pPr>
            <a:r>
              <a:rPr lang="en-US" sz="2800" b="1" dirty="0">
                <a:solidFill>
                  <a:srgbClr val="FFC000"/>
                </a:solidFill>
              </a:rPr>
              <a:t>When Undertaking a New Calculation of FLW</a:t>
            </a:r>
          </a:p>
        </p:txBody>
      </p:sp>
      <p:sp>
        <p:nvSpPr>
          <p:cNvPr id="4" name="TextBox 3"/>
          <p:cNvSpPr txBox="1"/>
          <p:nvPr/>
        </p:nvSpPr>
        <p:spPr>
          <a:xfrm>
            <a:off x="441324" y="6201950"/>
            <a:ext cx="5050357" cy="646331"/>
          </a:xfrm>
          <a:prstGeom prst="rect">
            <a:avLst/>
          </a:prstGeom>
          <a:noFill/>
        </p:spPr>
        <p:txBody>
          <a:bodyPr wrap="none" rtlCol="0">
            <a:spAutoFit/>
          </a:bodyPr>
          <a:lstStyle/>
          <a:p>
            <a:r>
              <a:rPr lang="en-US" i="1" dirty="0"/>
              <a:t>See Chapter 7 of FLW Standard for additional details</a:t>
            </a:r>
          </a:p>
          <a:p>
            <a:endParaRPr lang="en-US" i="1" dirty="0"/>
          </a:p>
        </p:txBody>
      </p:sp>
      <p:sp>
        <p:nvSpPr>
          <p:cNvPr id="6" name="Rectangle 5"/>
          <p:cNvSpPr/>
          <p:nvPr/>
        </p:nvSpPr>
        <p:spPr>
          <a:xfrm>
            <a:off x="441324" y="1160171"/>
            <a:ext cx="7616826" cy="369332"/>
          </a:xfrm>
          <a:prstGeom prst="rect">
            <a:avLst/>
          </a:prstGeom>
        </p:spPr>
        <p:txBody>
          <a:bodyPr wrap="square">
            <a:spAutoFit/>
          </a:bodyPr>
          <a:lstStyle/>
          <a:p>
            <a:r>
              <a:rPr lang="en-US" b="1" dirty="0">
                <a:solidFill>
                  <a:srgbClr val="0070C0"/>
                </a:solidFill>
              </a:rPr>
              <a:t>Table 7.2 Issues that Affect an Entity’s Use of Different Types of Quantification</a:t>
            </a:r>
          </a:p>
        </p:txBody>
      </p:sp>
    </p:spTree>
    <p:extLst>
      <p:ext uri="{BB962C8B-B14F-4D97-AF65-F5344CB8AC3E}">
        <p14:creationId xmlns:p14="http://schemas.microsoft.com/office/powerpoint/2010/main" val="368866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237007" y="-19050"/>
            <a:ext cx="8906993" cy="480131"/>
          </a:xfrm>
          <a:prstGeom prst="rect">
            <a:avLst/>
          </a:prstGeom>
          <a:noFill/>
          <a:ln w="9525">
            <a:noFill/>
            <a:miter lim="800000"/>
            <a:headEnd/>
            <a:tailEnd/>
          </a:ln>
          <a:effectLst/>
        </p:spPr>
        <p:txBody>
          <a:bodyPr wrap="square">
            <a:spAutoFit/>
          </a:bodyPr>
          <a:lstStyle/>
          <a:p>
            <a:pPr defTabSz="457189">
              <a:lnSpc>
                <a:spcPct val="90000"/>
              </a:lnSpc>
            </a:pPr>
            <a:r>
              <a:rPr lang="en-US" sz="2800" b="1" dirty="0">
                <a:solidFill>
                  <a:srgbClr val="FFC000"/>
                </a:solidFill>
              </a:rPr>
              <a:t>Definition of Methods for Quantifying FLW</a:t>
            </a:r>
          </a:p>
        </p:txBody>
      </p:sp>
      <p:sp>
        <p:nvSpPr>
          <p:cNvPr id="7" name="Rectangle 6"/>
          <p:cNvSpPr/>
          <p:nvPr/>
        </p:nvSpPr>
        <p:spPr>
          <a:xfrm>
            <a:off x="735539" y="6364246"/>
            <a:ext cx="5061412" cy="276999"/>
          </a:xfrm>
          <a:prstGeom prst="rect">
            <a:avLst/>
          </a:prstGeom>
        </p:spPr>
        <p:txBody>
          <a:bodyPr wrap="square">
            <a:spAutoFit/>
          </a:bodyPr>
          <a:lstStyle/>
          <a:p>
            <a:r>
              <a:rPr lang="en-US" sz="1200" dirty="0"/>
              <a:t>* Methods noted in bold are common among food manufacturers</a:t>
            </a:r>
          </a:p>
        </p:txBody>
      </p:sp>
      <p:graphicFrame>
        <p:nvGraphicFramePr>
          <p:cNvPr id="4" name="Table 3"/>
          <p:cNvGraphicFramePr>
            <a:graphicFrameLocks noGrp="1"/>
          </p:cNvGraphicFramePr>
          <p:nvPr>
            <p:extLst>
              <p:ext uri="{D42A27DB-BD31-4B8C-83A1-F6EECF244321}">
                <p14:modId xmlns:p14="http://schemas.microsoft.com/office/powerpoint/2010/main" val="2044088350"/>
              </p:ext>
            </p:extLst>
          </p:nvPr>
        </p:nvGraphicFramePr>
        <p:xfrm>
          <a:off x="190667" y="395690"/>
          <a:ext cx="8756862" cy="6371287"/>
        </p:xfrm>
        <a:graphic>
          <a:graphicData uri="http://schemas.openxmlformats.org/drawingml/2006/table">
            <a:tbl>
              <a:tblPr firstRow="1" firstCol="1" bandRow="1">
                <a:tableStyleId>{5C22544A-7EE6-4342-B048-85BDC9FD1C3A}</a:tableStyleId>
              </a:tblPr>
              <a:tblGrid>
                <a:gridCol w="1591787">
                  <a:extLst>
                    <a:ext uri="{9D8B030D-6E8A-4147-A177-3AD203B41FA5}">
                      <a16:colId xmlns:a16="http://schemas.microsoft.com/office/drawing/2014/main" val="20000"/>
                    </a:ext>
                  </a:extLst>
                </a:gridCol>
                <a:gridCol w="2008496">
                  <a:extLst>
                    <a:ext uri="{9D8B030D-6E8A-4147-A177-3AD203B41FA5}">
                      <a16:colId xmlns:a16="http://schemas.microsoft.com/office/drawing/2014/main" val="20001"/>
                    </a:ext>
                  </a:extLst>
                </a:gridCol>
                <a:gridCol w="5156579">
                  <a:extLst>
                    <a:ext uri="{9D8B030D-6E8A-4147-A177-3AD203B41FA5}">
                      <a16:colId xmlns:a16="http://schemas.microsoft.com/office/drawing/2014/main" val="20002"/>
                    </a:ext>
                  </a:extLst>
                </a:gridCol>
              </a:tblGrid>
              <a:tr h="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900" i="0" dirty="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i="0" dirty="0">
                          <a:effectLst/>
                        </a:rPr>
                        <a:t>Measurement or Approximation</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400" dirty="0">
                          <a:effectLst/>
                        </a:rPr>
                        <a:t> </a:t>
                      </a:r>
                      <a:endParaRPr lang="en-US" sz="900" dirty="0">
                        <a:effectLst/>
                      </a:endParaRPr>
                    </a:p>
                    <a:p>
                      <a:pPr marL="0" marR="0">
                        <a:lnSpc>
                          <a:spcPct val="115000"/>
                        </a:lnSpc>
                        <a:spcBef>
                          <a:spcPts val="0"/>
                        </a:spcBef>
                        <a:spcAft>
                          <a:spcPts val="0"/>
                        </a:spcAft>
                      </a:pPr>
                      <a:r>
                        <a:rPr lang="en-US" sz="1400" dirty="0">
                          <a:effectLst/>
                        </a:rPr>
                        <a:t>Methods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400" dirty="0">
                          <a:effectLst/>
                        </a:rPr>
                        <a:t> </a:t>
                      </a:r>
                      <a:endParaRPr lang="en-US" sz="900" dirty="0">
                        <a:effectLst/>
                      </a:endParaRPr>
                    </a:p>
                    <a:p>
                      <a:pPr marL="0" marR="0">
                        <a:lnSpc>
                          <a:spcPct val="115000"/>
                        </a:lnSpc>
                        <a:spcBef>
                          <a:spcPts val="0"/>
                        </a:spcBef>
                        <a:spcAft>
                          <a:spcPts val="600"/>
                        </a:spcAft>
                      </a:pPr>
                      <a:r>
                        <a:rPr lang="en-US" sz="1400" dirty="0">
                          <a:effectLst/>
                        </a:rPr>
                        <a:t>Definition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00"/>
                  </a:ext>
                </a:extLst>
              </a:tr>
              <a:tr h="193682">
                <a:tc rowSpan="7">
                  <a:txBody>
                    <a:bodyPr/>
                    <a:lstStyle/>
                    <a:p>
                      <a:pPr marL="0" marR="0" algn="ctr">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i="1" dirty="0">
                          <a:solidFill>
                            <a:schemeClr val="tx1"/>
                          </a:solidFill>
                          <a:effectLst/>
                        </a:rPr>
                        <a:t>An entity can use the first four methods if it can get direct access to the FLW</a:t>
                      </a:r>
                    </a:p>
                    <a:p>
                      <a:pPr marL="0" marR="0" algn="ctr">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B w="38100" cap="flat" cmpd="sng" algn="ctr">
                      <a:solidFill>
                        <a:schemeClr val="bg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effectLst/>
                        </a:rPr>
                        <a:t>1. Direct weighing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600"/>
                        </a:spcAft>
                      </a:pPr>
                      <a:r>
                        <a:rPr lang="en-US" sz="1200" dirty="0">
                          <a:effectLst/>
                        </a:rPr>
                        <a:t>Using a measuring device to determine the weight of FLW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01"/>
                  </a:ext>
                </a:extLst>
              </a:tr>
              <a:tr h="387364">
                <a:tc vMerge="1">
                  <a:txBody>
                    <a:bodyPr/>
                    <a:lstStyle/>
                    <a:p>
                      <a:endParaRPr lang="en-US"/>
                    </a:p>
                  </a:txBody>
                  <a:tcPr/>
                </a:tc>
                <a:tc>
                  <a:txBody>
                    <a:bodyPr/>
                    <a:lstStyle/>
                    <a:p>
                      <a:pPr marL="0" marR="0">
                        <a:lnSpc>
                          <a:spcPct val="115000"/>
                        </a:lnSpc>
                        <a:spcBef>
                          <a:spcPts val="0"/>
                        </a:spcBef>
                        <a:spcAft>
                          <a:spcPts val="0"/>
                        </a:spcAft>
                      </a:pPr>
                      <a:r>
                        <a:rPr lang="en-US" sz="1200" dirty="0">
                          <a:effectLst/>
                        </a:rPr>
                        <a:t>2. Counting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200">
                          <a:effectLst/>
                        </a:rPr>
                        <a:t>Assessing the number of items that make up FLW and using the result to determine the weight; includes using scanner data and “visual scales”</a:t>
                      </a:r>
                      <a:r>
                        <a:rPr lang="en-US" sz="1200" baseline="30000">
                          <a:effectLst/>
                        </a:rPr>
                        <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02"/>
                  </a:ext>
                </a:extLst>
              </a:tr>
              <a:tr h="290523">
                <a:tc vMerge="1">
                  <a:txBody>
                    <a:bodyPr/>
                    <a:lstStyle/>
                    <a:p>
                      <a:endParaRPr lang="en-US"/>
                    </a:p>
                  </a:txBody>
                  <a:tcPr/>
                </a:tc>
                <a:tc>
                  <a:txBody>
                    <a:bodyPr/>
                    <a:lstStyle/>
                    <a:p>
                      <a:pPr marL="0" marR="0">
                        <a:lnSpc>
                          <a:spcPct val="115000"/>
                        </a:lnSpc>
                        <a:spcBef>
                          <a:spcPts val="0"/>
                        </a:spcBef>
                        <a:spcAft>
                          <a:spcPts val="0"/>
                        </a:spcAft>
                      </a:pPr>
                      <a:r>
                        <a:rPr lang="en-US" sz="1200" dirty="0">
                          <a:effectLst/>
                        </a:rPr>
                        <a:t>3. Assessing volume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200">
                          <a:effectLst/>
                        </a:rPr>
                        <a:t>Assessing the physical space occupied by FLW and using the result to determine the weight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03"/>
                  </a:ext>
                </a:extLst>
              </a:tr>
              <a:tr h="290523">
                <a:tc vMerge="1">
                  <a:txBody>
                    <a:bodyPr/>
                    <a:lstStyle/>
                    <a:p>
                      <a:endParaRPr lang="en-US"/>
                    </a:p>
                  </a:txBody>
                  <a:tcPr/>
                </a:tc>
                <a:tc>
                  <a:txBody>
                    <a:bodyPr/>
                    <a:lstStyle/>
                    <a:p>
                      <a:pPr marL="0" marR="0">
                        <a:lnSpc>
                          <a:spcPct val="115000"/>
                        </a:lnSpc>
                        <a:spcBef>
                          <a:spcPts val="0"/>
                        </a:spcBef>
                        <a:spcAft>
                          <a:spcPts val="0"/>
                        </a:spcAft>
                      </a:pPr>
                      <a:r>
                        <a:rPr lang="en-US" sz="1200" dirty="0">
                          <a:effectLst/>
                        </a:rPr>
                        <a:t>4. Waste composition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200">
                          <a:effectLst/>
                        </a:rPr>
                        <a:t>Physically separating FLW from other material in order to determine its weight and composition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04"/>
                  </a:ext>
                </a:extLst>
              </a:tr>
              <a:tr h="724867">
                <a:tc vMerge="1">
                  <a:txBody>
                    <a:bodyPr/>
                    <a:lstStyle/>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B w="381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5. Records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200" dirty="0">
                          <a:effectLst/>
                        </a:rPr>
                        <a:t>Using individual pieces of data that have been written down or saved, and that are often routinely collected for reasons other than quantifying FLW (e.g., waste transfer receipts or warehouse record books)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05"/>
                  </a:ext>
                </a:extLst>
              </a:tr>
              <a:tr h="193682">
                <a:tc vMerge="1">
                  <a:txBody>
                    <a:bodyPr/>
                    <a:lstStyle/>
                    <a:p>
                      <a:endParaRPr lang="en-US"/>
                    </a:p>
                  </a:txBody>
                  <a:tcPr/>
                </a:tc>
                <a:tc>
                  <a:txBody>
                    <a:bodyPr/>
                    <a:lstStyle/>
                    <a:p>
                      <a:pPr marL="0" marR="0">
                        <a:lnSpc>
                          <a:spcPct val="115000"/>
                        </a:lnSpc>
                        <a:spcBef>
                          <a:spcPts val="0"/>
                        </a:spcBef>
                        <a:spcAft>
                          <a:spcPts val="0"/>
                        </a:spcAft>
                      </a:pPr>
                      <a:r>
                        <a:rPr lang="en-US" sz="1200" dirty="0">
                          <a:effectLst/>
                        </a:rPr>
                        <a:t>6. Diaries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200">
                          <a:effectLst/>
                        </a:rPr>
                        <a:t>Maintaining a daily record or log of FLW and other information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06"/>
                  </a:ext>
                </a:extLst>
              </a:tr>
              <a:tr h="581046">
                <a:tc vMerge="1">
                  <a:txBody>
                    <a:bodyPr/>
                    <a:lstStyle/>
                    <a:p>
                      <a:endParaRPr lang="en-US"/>
                    </a:p>
                  </a:txBody>
                  <a:tcPr/>
                </a:tc>
                <a:tc>
                  <a:txBody>
                    <a:bodyPr/>
                    <a:lstStyle/>
                    <a:p>
                      <a:pPr marL="0" marR="0">
                        <a:lnSpc>
                          <a:spcPct val="115000"/>
                        </a:lnSpc>
                        <a:spcBef>
                          <a:spcPts val="0"/>
                        </a:spcBef>
                        <a:spcAft>
                          <a:spcPts val="0"/>
                        </a:spcAft>
                      </a:pPr>
                      <a:r>
                        <a:rPr lang="en-US" sz="1200" dirty="0">
                          <a:effectLst/>
                        </a:rPr>
                        <a:t>7. Surveys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B w="381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a:effectLst/>
                        </a:rPr>
                        <a:t>Gathering data on FLW quantities or other information (e.g., attitudes, beliefs, self-reported behaviors) from a large number of individuals or entities through a set of structured questions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93682">
                <a:tc>
                  <a:txBody>
                    <a:bodyPr/>
                    <a:lstStyle/>
                    <a:p>
                      <a:pPr marL="0" marR="0" algn="ctr">
                        <a:lnSpc>
                          <a:spcPct val="115000"/>
                        </a:lnSpc>
                        <a:spcBef>
                          <a:spcPts val="0"/>
                        </a:spcBef>
                        <a:spcAft>
                          <a:spcPts val="0"/>
                        </a:spcAft>
                      </a:pPr>
                      <a:endPar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Inference by Calculation</a:t>
                      </a:r>
                    </a:p>
                  </a:txBody>
                  <a:tcPr marL="34449" marR="34449"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chemeClr val="bg1"/>
                          </a:solidFill>
                          <a:effectLst/>
                        </a:rPr>
                        <a:t> </a:t>
                      </a:r>
                      <a:endParaRPr lang="en-US" sz="900" b="1" dirty="0">
                        <a:solidFill>
                          <a:schemeClr val="bg1"/>
                        </a:solidFill>
                        <a:effectLst/>
                      </a:endParaRPr>
                    </a:p>
                    <a:p>
                      <a:pPr marL="0" marR="0">
                        <a:lnSpc>
                          <a:spcPct val="115000"/>
                        </a:lnSpc>
                        <a:spcBef>
                          <a:spcPts val="0"/>
                        </a:spcBef>
                        <a:spcAft>
                          <a:spcPts val="0"/>
                        </a:spcAft>
                      </a:pPr>
                      <a:r>
                        <a:rPr lang="en-US" sz="1400" b="1" dirty="0">
                          <a:solidFill>
                            <a:schemeClr val="bg1"/>
                          </a:solidFill>
                          <a:effectLst/>
                        </a:rPr>
                        <a:t>Methods </a:t>
                      </a:r>
                    </a:p>
                    <a:p>
                      <a:pPr marL="0" marR="0">
                        <a:lnSpc>
                          <a:spcPct val="115000"/>
                        </a:lnSpc>
                        <a:spcBef>
                          <a:spcPts val="0"/>
                        </a:spcBef>
                        <a:spcAft>
                          <a:spcPts val="0"/>
                        </a:spcAft>
                      </a:pP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400" b="1" dirty="0">
                          <a:solidFill>
                            <a:schemeClr val="bg1"/>
                          </a:solidFill>
                          <a:effectLst/>
                        </a:rPr>
                        <a:t> </a:t>
                      </a:r>
                      <a:endParaRPr lang="en-US" sz="900" b="1" dirty="0">
                        <a:solidFill>
                          <a:schemeClr val="bg1"/>
                        </a:solidFill>
                        <a:effectLst/>
                      </a:endParaRPr>
                    </a:p>
                    <a:p>
                      <a:pPr marL="0" marR="0">
                        <a:lnSpc>
                          <a:spcPct val="115000"/>
                        </a:lnSpc>
                        <a:spcBef>
                          <a:spcPts val="0"/>
                        </a:spcBef>
                        <a:spcAft>
                          <a:spcPts val="600"/>
                        </a:spcAft>
                      </a:pPr>
                      <a:r>
                        <a:rPr lang="en-US" sz="1400" b="1" dirty="0">
                          <a:solidFill>
                            <a:schemeClr val="bg1"/>
                          </a:solidFill>
                          <a:effectLst/>
                        </a:rPr>
                        <a:t>Definition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459325">
                <a:tc rowSpan="3">
                  <a:txBody>
                    <a:bodyPr/>
                    <a:lstStyle/>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T w="38100" cap="flat" cmpd="sng" algn="ctr">
                      <a:solidFill>
                        <a:schemeClr val="bg1"/>
                      </a:solidFill>
                      <a:prstDash val="solid"/>
                      <a:round/>
                      <a:headEnd type="none" w="med" len="med"/>
                      <a:tailEnd type="none" w="med" len="med"/>
                    </a:lnT>
                    <a:solidFill>
                      <a:schemeClr val="bg1"/>
                    </a:solidFill>
                  </a:tcPr>
                </a:tc>
                <a:tc>
                  <a:txBody>
                    <a:bodyPr/>
                    <a:lstStyle/>
                    <a:p>
                      <a:pPr marL="0" marR="0">
                        <a:lnSpc>
                          <a:spcPct val="115000"/>
                        </a:lnSpc>
                        <a:spcBef>
                          <a:spcPts val="0"/>
                        </a:spcBef>
                        <a:spcAft>
                          <a:spcPts val="0"/>
                        </a:spcAft>
                      </a:pPr>
                      <a:r>
                        <a:rPr lang="en-US" sz="1200" dirty="0">
                          <a:effectLst/>
                        </a:rPr>
                        <a:t>8. Mass balance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lnT w="38100" cap="flat" cmpd="sng" algn="ctr">
                      <a:solidFill>
                        <a:schemeClr val="bg1"/>
                      </a:solidFill>
                      <a:prstDash val="solid"/>
                      <a:round/>
                      <a:headEnd type="none" w="med" len="med"/>
                      <a:tailEnd type="none" w="med" len="med"/>
                    </a:lnT>
                  </a:tcPr>
                </a:tc>
                <a:tc>
                  <a:txBody>
                    <a:bodyPr/>
                    <a:lstStyle/>
                    <a:p>
                      <a:r>
                        <a:rPr lang="en-US" sz="1200" dirty="0">
                          <a:effectLst/>
                        </a:rPr>
                        <a:t>Measuring inputs (e.g., ingredients at a factory site, grain going into a silo) and outputs (e.g., products made, grain shipped to market) alongside changes in levels of stock and changes to the weight of food during processing</a:t>
                      </a:r>
                      <a:endParaRPr lang="en-US" sz="1200" dirty="0">
                        <a:effectLst/>
                        <a:latin typeface="Calibri" panose="020F0502020204030204" pitchFamily="34" charset="0"/>
                        <a:cs typeface="Times New Roman" panose="02020603050405020304" pitchFamily="18" charset="0"/>
                      </a:endParaRPr>
                    </a:p>
                  </a:txBody>
                  <a:tcPr marL="34449" marR="34449" marT="0" marB="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9"/>
                  </a:ext>
                </a:extLst>
              </a:tr>
              <a:tr h="229662">
                <a:tc vMerge="1">
                  <a:txBody>
                    <a:bodyPr/>
                    <a:lstStyle/>
                    <a:p>
                      <a:endParaRPr lang="en-US"/>
                    </a:p>
                  </a:txBody>
                  <a:tcPr/>
                </a:tc>
                <a:tc>
                  <a:txBody>
                    <a:bodyPr/>
                    <a:lstStyle/>
                    <a:p>
                      <a:pPr marL="0" marR="0">
                        <a:lnSpc>
                          <a:spcPct val="115000"/>
                        </a:lnSpc>
                        <a:spcBef>
                          <a:spcPts val="0"/>
                        </a:spcBef>
                        <a:spcAft>
                          <a:spcPts val="0"/>
                        </a:spcAft>
                      </a:pPr>
                      <a:r>
                        <a:rPr lang="en-US" sz="1200">
                          <a:effectLst/>
                        </a:rPr>
                        <a:t>9. Modeling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r>
                        <a:rPr lang="en-US" sz="1200" dirty="0">
                          <a:effectLst/>
                        </a:rPr>
                        <a:t>Using a mathematical approach based on the interaction of multiple factors that influence the generation of FLW</a:t>
                      </a:r>
                      <a:endParaRPr lang="en-US" sz="1200" dirty="0">
                        <a:effectLst/>
                        <a:latin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10"/>
                  </a:ext>
                </a:extLst>
              </a:tr>
              <a:tr h="581046">
                <a:tc vMerge="1">
                  <a:txBody>
                    <a:bodyPr/>
                    <a:lstStyle/>
                    <a:p>
                      <a:endParaRPr lang="en-US"/>
                    </a:p>
                  </a:txBody>
                  <a:tcPr/>
                </a:tc>
                <a:tc>
                  <a:txBody>
                    <a:bodyPr/>
                    <a:lstStyle/>
                    <a:p>
                      <a:pPr marL="0" marR="0">
                        <a:lnSpc>
                          <a:spcPct val="115000"/>
                        </a:lnSpc>
                        <a:spcBef>
                          <a:spcPts val="0"/>
                        </a:spcBef>
                        <a:spcAft>
                          <a:spcPts val="0"/>
                        </a:spcAft>
                      </a:pPr>
                      <a:r>
                        <a:rPr lang="en-US" sz="1200">
                          <a:effectLst/>
                        </a:rPr>
                        <a:t>10. Proxy data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tc>
                  <a:txBody>
                    <a:bodyPr/>
                    <a:lstStyle/>
                    <a:p>
                      <a:pPr marL="0" marR="0">
                        <a:lnSpc>
                          <a:spcPct val="115000"/>
                        </a:lnSpc>
                        <a:spcBef>
                          <a:spcPts val="0"/>
                        </a:spcBef>
                        <a:spcAft>
                          <a:spcPts val="0"/>
                        </a:spcAft>
                      </a:pPr>
                      <a:r>
                        <a:rPr lang="en-US" sz="1200" dirty="0">
                          <a:effectLst/>
                        </a:rPr>
                        <a:t>Using FLW data that are outside the scope of an entity’s FLW inventory (e.g., older data, FLW data from another country or company) to infer quantities</a:t>
                      </a:r>
                      <a:r>
                        <a:rPr lang="en-US" sz="1200" baseline="0" dirty="0">
                          <a:effectLst/>
                        </a:rPr>
                        <a:t> </a:t>
                      </a:r>
                      <a:r>
                        <a:rPr lang="en-US" sz="1200" dirty="0">
                          <a:effectLst/>
                        </a:rPr>
                        <a:t>of FLW within the scope of the entity’s inventory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tc>
                <a:extLst>
                  <a:ext uri="{0D108BD9-81ED-4DB2-BD59-A6C34878D82A}">
                    <a16:rowId xmlns:a16="http://schemas.microsoft.com/office/drawing/2014/main" val="10011"/>
                  </a:ext>
                </a:extLst>
              </a:tr>
              <a:tr h="176075">
                <a:tc gridSpan="3">
                  <a:txBody>
                    <a:bodyPr/>
                    <a:lstStyle/>
                    <a:p>
                      <a:pPr marL="0" marR="0">
                        <a:lnSpc>
                          <a:spcPct val="115000"/>
                        </a:lnSpc>
                        <a:spcBef>
                          <a:spcPts val="0"/>
                        </a:spcBef>
                        <a:spcAft>
                          <a:spcPts val="0"/>
                        </a:spcAft>
                      </a:pPr>
                      <a:r>
                        <a:rPr lang="en-US" sz="1100" baseline="30000" dirty="0">
                          <a:solidFill>
                            <a:schemeClr val="tx1"/>
                          </a:solidFill>
                          <a:effectLst/>
                        </a:rPr>
                        <a:t>a</a:t>
                      </a:r>
                      <a:r>
                        <a:rPr lang="en-US" sz="1100" dirty="0">
                          <a:solidFill>
                            <a:schemeClr val="tx1"/>
                          </a:solidFill>
                          <a:effectLst/>
                        </a:rPr>
                        <a:t> </a:t>
                      </a:r>
                      <a:r>
                        <a:rPr lang="en-US" sz="1100" i="1" dirty="0">
                          <a:solidFill>
                            <a:schemeClr val="tx1"/>
                          </a:solidFill>
                          <a:effectLst/>
                        </a:rPr>
                        <a:t>Visual scales are practical pictorial aids used in agricultural contexts, typically to help assess the different levels of damage by pests to stored crops</a:t>
                      </a:r>
                      <a:endPar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449" marR="34449" marT="0" marB="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4578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1041" t="11239" r="13998" b="6524"/>
          <a:stretch/>
        </p:blipFill>
        <p:spPr>
          <a:xfrm>
            <a:off x="-44970" y="657728"/>
            <a:ext cx="9129009" cy="5630779"/>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l="17906" t="25358" r="20732" b="26518"/>
          <a:stretch/>
        </p:blipFill>
        <p:spPr>
          <a:xfrm>
            <a:off x="511993" y="1864016"/>
            <a:ext cx="8572046" cy="3706353"/>
          </a:xfrm>
          <a:prstGeom prst="rect">
            <a:avLst/>
          </a:prstGeom>
        </p:spPr>
      </p:pic>
      <p:sp>
        <p:nvSpPr>
          <p:cNvPr id="4" name="Text Box 2"/>
          <p:cNvSpPr txBox="1">
            <a:spLocks noChangeArrowheads="1"/>
          </p:cNvSpPr>
          <p:nvPr/>
        </p:nvSpPr>
        <p:spPr bwMode="auto">
          <a:xfrm>
            <a:off x="237013" y="184868"/>
            <a:ext cx="8906993" cy="480131"/>
          </a:xfrm>
          <a:prstGeom prst="rect">
            <a:avLst/>
          </a:prstGeom>
          <a:noFill/>
          <a:ln w="9525">
            <a:noFill/>
            <a:miter lim="800000"/>
            <a:headEnd/>
            <a:tailEnd/>
          </a:ln>
          <a:effectLst/>
        </p:spPr>
        <p:txBody>
          <a:bodyPr wrap="square">
            <a:spAutoFit/>
          </a:bodyPr>
          <a:lstStyle/>
          <a:p>
            <a:pPr defTabSz="457189">
              <a:lnSpc>
                <a:spcPct val="90000"/>
              </a:lnSpc>
            </a:pPr>
            <a:r>
              <a:rPr lang="en-US" sz="2800" b="1" dirty="0">
                <a:solidFill>
                  <a:srgbClr val="FFC000"/>
                </a:solidFill>
              </a:rPr>
              <a:t>Where to Find Guidance on Methods in the FLW Standard </a:t>
            </a:r>
          </a:p>
        </p:txBody>
      </p:sp>
      <p:sp>
        <p:nvSpPr>
          <p:cNvPr id="6" name="TextBox 5"/>
          <p:cNvSpPr txBox="1"/>
          <p:nvPr/>
        </p:nvSpPr>
        <p:spPr>
          <a:xfrm>
            <a:off x="511992" y="6288507"/>
            <a:ext cx="8357033" cy="584775"/>
          </a:xfrm>
          <a:prstGeom prst="rect">
            <a:avLst/>
          </a:prstGeom>
          <a:noFill/>
        </p:spPr>
        <p:txBody>
          <a:bodyPr wrap="square" rtlCol="0">
            <a:spAutoFit/>
          </a:bodyPr>
          <a:lstStyle/>
          <a:p>
            <a:r>
              <a:rPr lang="en-US" sz="1600" b="1" i="1" dirty="0">
                <a:solidFill>
                  <a:srgbClr val="C00000"/>
                </a:solidFill>
              </a:rPr>
              <a:t>TIP: Hover over each box to see the table of contents; clicking on the Section of interest will take you right to that part of the FLW Standard </a:t>
            </a:r>
          </a:p>
        </p:txBody>
      </p:sp>
      <p:sp>
        <p:nvSpPr>
          <p:cNvPr id="5" name="Oval 4"/>
          <p:cNvSpPr/>
          <p:nvPr/>
        </p:nvSpPr>
        <p:spPr>
          <a:xfrm>
            <a:off x="4519533" y="4071667"/>
            <a:ext cx="4564505" cy="1276711"/>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1041" t="11239" r="13998" b="6524"/>
          <a:stretch/>
        </p:blipFill>
        <p:spPr>
          <a:xfrm>
            <a:off x="-44970" y="657728"/>
            <a:ext cx="9129009" cy="5630779"/>
          </a:xfrm>
          <a:prstGeom prst="rect">
            <a:avLst/>
          </a:prstGeom>
        </p:spPr>
      </p:pic>
      <p:sp>
        <p:nvSpPr>
          <p:cNvPr id="4" name="Text Box 2"/>
          <p:cNvSpPr txBox="1">
            <a:spLocks noChangeArrowheads="1"/>
          </p:cNvSpPr>
          <p:nvPr/>
        </p:nvSpPr>
        <p:spPr bwMode="auto">
          <a:xfrm>
            <a:off x="237013" y="184868"/>
            <a:ext cx="8906993" cy="480131"/>
          </a:xfrm>
          <a:prstGeom prst="rect">
            <a:avLst/>
          </a:prstGeom>
          <a:noFill/>
          <a:ln w="9525">
            <a:noFill/>
            <a:miter lim="800000"/>
            <a:headEnd/>
            <a:tailEnd/>
          </a:ln>
          <a:effectLst/>
        </p:spPr>
        <p:txBody>
          <a:bodyPr wrap="square">
            <a:spAutoFit/>
          </a:bodyPr>
          <a:lstStyle/>
          <a:p>
            <a:pPr defTabSz="457189">
              <a:lnSpc>
                <a:spcPct val="90000"/>
              </a:lnSpc>
            </a:pPr>
            <a:r>
              <a:rPr lang="en-US" sz="2800" b="1" dirty="0">
                <a:solidFill>
                  <a:srgbClr val="FFC000"/>
                </a:solidFill>
              </a:rPr>
              <a:t>Where to Find Guidance on Methods in the FLW Standard </a:t>
            </a:r>
          </a:p>
        </p:txBody>
      </p:sp>
      <p:sp>
        <p:nvSpPr>
          <p:cNvPr id="6" name="TextBox 5"/>
          <p:cNvSpPr txBox="1"/>
          <p:nvPr/>
        </p:nvSpPr>
        <p:spPr>
          <a:xfrm>
            <a:off x="511992" y="6288507"/>
            <a:ext cx="8357033" cy="584775"/>
          </a:xfrm>
          <a:prstGeom prst="rect">
            <a:avLst/>
          </a:prstGeom>
          <a:noFill/>
        </p:spPr>
        <p:txBody>
          <a:bodyPr wrap="square" rtlCol="0">
            <a:spAutoFit/>
          </a:bodyPr>
          <a:lstStyle/>
          <a:p>
            <a:r>
              <a:rPr lang="en-US" sz="1600" b="1" i="1" dirty="0">
                <a:solidFill>
                  <a:srgbClr val="C00000"/>
                </a:solidFill>
              </a:rPr>
              <a:t>TIP: Hover over each box to see the table of contents; clicking on the Section of interest will take you right to that part of the FLW Standard </a:t>
            </a:r>
          </a:p>
        </p:txBody>
      </p:sp>
      <p:pic>
        <p:nvPicPr>
          <p:cNvPr id="8" name="Picture 7"/>
          <p:cNvPicPr>
            <a:picLocks noChangeAspect="1"/>
          </p:cNvPicPr>
          <p:nvPr/>
        </p:nvPicPr>
        <p:blipFill rotWithShape="1">
          <a:blip r:embed="rId4"/>
          <a:srcRect l="17187" t="48446" r="53435" b="16928"/>
          <a:stretch/>
        </p:blipFill>
        <p:spPr>
          <a:xfrm>
            <a:off x="2101886" y="1732931"/>
            <a:ext cx="6874646" cy="4555576"/>
          </a:xfrm>
          <a:prstGeom prst="rect">
            <a:avLst/>
          </a:prstGeom>
        </p:spPr>
      </p:pic>
    </p:spTree>
    <p:extLst>
      <p:ext uri="{BB962C8B-B14F-4D97-AF65-F5344CB8AC3E}">
        <p14:creationId xmlns:p14="http://schemas.microsoft.com/office/powerpoint/2010/main" val="423106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74112" t="40735" r="1692" b="16951"/>
          <a:stretch/>
        </p:blipFill>
        <p:spPr>
          <a:xfrm>
            <a:off x="4447974" y="2639925"/>
            <a:ext cx="4267200" cy="4195620"/>
          </a:xfrm>
          <a:prstGeom prst="rect">
            <a:avLst/>
          </a:prstGeom>
        </p:spPr>
      </p:pic>
      <p:sp>
        <p:nvSpPr>
          <p:cNvPr id="19" name="TextBox 18"/>
          <p:cNvSpPr txBox="1"/>
          <p:nvPr/>
        </p:nvSpPr>
        <p:spPr>
          <a:xfrm>
            <a:off x="4357445" y="2101821"/>
            <a:ext cx="2358531" cy="400110"/>
          </a:xfrm>
          <a:prstGeom prst="rect">
            <a:avLst/>
          </a:prstGeom>
          <a:noFill/>
        </p:spPr>
        <p:txBody>
          <a:bodyPr wrap="none" rtlCol="0">
            <a:spAutoFit/>
          </a:bodyPr>
          <a:lstStyle/>
          <a:p>
            <a:r>
              <a:rPr lang="en-US" sz="2000" dirty="0"/>
              <a:t>From the home page</a:t>
            </a:r>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t="11458" r="19434" b="61393"/>
          <a:stretch/>
        </p:blipFill>
        <p:spPr>
          <a:xfrm>
            <a:off x="483112" y="1459153"/>
            <a:ext cx="8127487" cy="1378869"/>
          </a:xfrm>
          <a:prstGeom prst="rect">
            <a:avLst/>
          </a:prstGeom>
          <a:ln>
            <a:solidFill>
              <a:schemeClr val="bg1"/>
            </a:solidFill>
          </a:ln>
        </p:spPr>
      </p:pic>
      <p:sp>
        <p:nvSpPr>
          <p:cNvPr id="10" name="Text Box 2"/>
          <p:cNvSpPr txBox="1">
            <a:spLocks noChangeArrowheads="1"/>
          </p:cNvSpPr>
          <p:nvPr/>
        </p:nvSpPr>
        <p:spPr bwMode="auto">
          <a:xfrm>
            <a:off x="237013" y="184868"/>
            <a:ext cx="8906993" cy="867930"/>
          </a:xfrm>
          <a:prstGeom prst="rect">
            <a:avLst/>
          </a:prstGeom>
          <a:noFill/>
          <a:ln w="9525">
            <a:noFill/>
            <a:miter lim="800000"/>
            <a:headEnd/>
            <a:tailEnd/>
          </a:ln>
          <a:effectLst/>
        </p:spPr>
        <p:txBody>
          <a:bodyPr wrap="square">
            <a:spAutoFit/>
          </a:bodyPr>
          <a:lstStyle/>
          <a:p>
            <a:pPr defTabSz="457189">
              <a:lnSpc>
                <a:spcPct val="90000"/>
              </a:lnSpc>
            </a:pPr>
            <a:r>
              <a:rPr lang="en-US" sz="2800" b="1" dirty="0">
                <a:solidFill>
                  <a:srgbClr val="FFC000"/>
                </a:solidFill>
              </a:rPr>
              <a:t>Where to Find the </a:t>
            </a:r>
            <a:r>
              <a:rPr lang="en-US" sz="2800" b="1" i="1" dirty="0">
                <a:solidFill>
                  <a:srgbClr val="FFC000"/>
                </a:solidFill>
              </a:rPr>
              <a:t>Guidance on FLW Quantification Methods </a:t>
            </a:r>
            <a:r>
              <a:rPr lang="en-US" sz="2800" b="1" dirty="0">
                <a:solidFill>
                  <a:srgbClr val="FFC000"/>
                </a:solidFill>
              </a:rPr>
              <a:t>(@ www.FLWProtocol.org)</a:t>
            </a:r>
          </a:p>
        </p:txBody>
      </p:sp>
      <p:sp>
        <p:nvSpPr>
          <p:cNvPr id="14" name="Oval 13"/>
          <p:cNvSpPr/>
          <p:nvPr/>
        </p:nvSpPr>
        <p:spPr>
          <a:xfrm flipV="1">
            <a:off x="6361192" y="1962377"/>
            <a:ext cx="1182608" cy="304511"/>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83112" y="2832384"/>
            <a:ext cx="2733992" cy="3991862"/>
          </a:xfrm>
          <a:prstGeom prst="rect">
            <a:avLst/>
          </a:prstGeom>
        </p:spPr>
        <p:txBody>
          <a:bodyPr wrap="square">
            <a:spAutoFit/>
          </a:bodyPr>
          <a:lstStyle/>
          <a:p>
            <a:pPr>
              <a:lnSpc>
                <a:spcPct val="115000"/>
              </a:lnSpc>
              <a:spcAft>
                <a:spcPts val="600"/>
              </a:spcAft>
            </a:pPr>
            <a:r>
              <a:rPr lang="en-US" dirty="0">
                <a:latin typeface="Calibri" panose="020F0502020204030204" pitchFamily="34" charset="0"/>
                <a:ea typeface="MS Mincho"/>
                <a:cs typeface="Times New Roman" panose="02020603050405020304" pitchFamily="18" charset="0"/>
              </a:rPr>
              <a:t>Individual chapter for each quantification method provides: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Overview</a:t>
            </a:r>
          </a:p>
          <a:p>
            <a:pPr marL="342900" marR="0" lvl="0" indent="-3429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Advantages and disadvantages</a:t>
            </a:r>
          </a:p>
          <a:p>
            <a:pPr marL="342900" marR="0" lvl="0" indent="-3429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Level of expertise required</a:t>
            </a:r>
          </a:p>
          <a:p>
            <a:pPr marL="342900" marR="0" lvl="0" indent="-3429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Cost</a:t>
            </a:r>
          </a:p>
          <a:p>
            <a:pPr marL="342900" marR="0" lvl="0" indent="-3429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Guidance on implementing the method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p:cNvSpPr/>
          <p:nvPr/>
        </p:nvSpPr>
        <p:spPr>
          <a:xfrm>
            <a:off x="3892046" y="5373991"/>
            <a:ext cx="4766890" cy="99567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srcRect l="15417" t="24698" r="18224" b="11994"/>
          <a:stretch/>
        </p:blipFill>
        <p:spPr>
          <a:xfrm>
            <a:off x="3513274" y="2646230"/>
            <a:ext cx="5611675" cy="4183654"/>
          </a:xfrm>
          <a:prstGeom prst="rect">
            <a:avLst/>
          </a:prstGeom>
        </p:spPr>
      </p:pic>
      <p:sp>
        <p:nvSpPr>
          <p:cNvPr id="9" name="Oval 8"/>
          <p:cNvSpPr/>
          <p:nvPr/>
        </p:nvSpPr>
        <p:spPr>
          <a:xfrm>
            <a:off x="3010754" y="4828315"/>
            <a:ext cx="5745707" cy="54969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30010363"/>
              </p:ext>
            </p:extLst>
          </p:nvPr>
        </p:nvGraphicFramePr>
        <p:xfrm>
          <a:off x="1337959" y="581318"/>
          <a:ext cx="7397827" cy="630936"/>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630936">
                <a:tc>
                  <a:txBody>
                    <a:bodyPr/>
                    <a:lstStyle/>
                    <a:p>
                      <a:pPr marL="342900" marR="0" indent="-342900">
                        <a:lnSpc>
                          <a:spcPct val="115000"/>
                        </a:lnSpc>
                        <a:spcBef>
                          <a:spcPts val="0"/>
                        </a:spcBef>
                        <a:spcAft>
                          <a:spcPts val="0"/>
                        </a:spcAft>
                        <a:buAutoNum type="arabicPeriod"/>
                      </a:pPr>
                      <a:r>
                        <a:rPr lang="en-US" sz="1600" b="0" dirty="0">
                          <a:effectLst/>
                        </a:rPr>
                        <a:t>Base FLW accounting and reporting on the principles of relevance, completeness, consistency, transparency, and accuracy</a:t>
                      </a:r>
                    </a:p>
                  </a:txBody>
                  <a:tcPr marL="22246" marR="22246" marT="0" marB="0"/>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70764804"/>
              </p:ext>
            </p:extLst>
          </p:nvPr>
        </p:nvGraphicFramePr>
        <p:xfrm>
          <a:off x="1337959" y="1996297"/>
          <a:ext cx="7397827" cy="871151"/>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871151">
                <a:tc>
                  <a:txBody>
                    <a:bodyPr/>
                    <a:lstStyle/>
                    <a:p>
                      <a:pPr marL="156845" marR="0" indent="-156845">
                        <a:lnSpc>
                          <a:spcPct val="115000"/>
                        </a:lnSpc>
                        <a:spcBef>
                          <a:spcPts val="0"/>
                        </a:spcBef>
                        <a:spcAft>
                          <a:spcPts val="0"/>
                        </a:spcAft>
                      </a:pPr>
                      <a:r>
                        <a:rPr lang="en-US" sz="1600" b="0" dirty="0">
                          <a:effectLst/>
                        </a:rPr>
                        <a:t>3.  Define and report on the scope of the FLW inventory </a:t>
                      </a:r>
                    </a:p>
                    <a:p>
                      <a:pPr marL="288925" marR="0" indent="0">
                        <a:lnSpc>
                          <a:spcPct val="115000"/>
                        </a:lnSpc>
                        <a:spcBef>
                          <a:spcPts val="0"/>
                        </a:spcBef>
                        <a:spcAft>
                          <a:spcPts val="0"/>
                        </a:spcAft>
                        <a:buAutoNum type="alphaLcPeriod"/>
                      </a:pPr>
                      <a:r>
                        <a:rPr lang="en-US" sz="1600" b="0" dirty="0">
                          <a:effectLst/>
                        </a:rPr>
                        <a:t>Timeframe                        c. Destination</a:t>
                      </a:r>
                    </a:p>
                    <a:p>
                      <a:pPr marL="288925" marR="0" indent="0">
                        <a:lnSpc>
                          <a:spcPct val="115000"/>
                        </a:lnSpc>
                        <a:spcBef>
                          <a:spcPts val="0"/>
                        </a:spcBef>
                        <a:spcAft>
                          <a:spcPts val="0"/>
                        </a:spcAft>
                        <a:buAutoNum type="alphaLcPeriod"/>
                      </a:pPr>
                      <a:r>
                        <a:rPr lang="en-US" sz="1600" b="0" dirty="0">
                          <a:effectLst/>
                        </a:rPr>
                        <a:t> Material type                   d.</a:t>
                      </a:r>
                      <a:r>
                        <a:rPr lang="en-US" sz="1600" b="0" baseline="0" dirty="0">
                          <a:effectLst/>
                        </a:rPr>
                        <a:t> Boundary</a:t>
                      </a:r>
                      <a:endParaRPr lang="en-US" sz="1600" b="0" dirty="0">
                        <a:effectLst/>
                      </a:endParaRPr>
                    </a:p>
                  </a:txBody>
                  <a:tcPr marL="22246" marR="22246" marT="0" marB="0"/>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94703691"/>
              </p:ext>
            </p:extLst>
          </p:nvPr>
        </p:nvGraphicFramePr>
        <p:xfrm>
          <a:off x="1362021" y="1394737"/>
          <a:ext cx="7397827" cy="412722"/>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412722">
                <a:tc>
                  <a:txBody>
                    <a:bodyPr/>
                    <a:lstStyle/>
                    <a:p>
                      <a:pPr marL="288925" marR="0" indent="-288925">
                        <a:lnSpc>
                          <a:spcPct val="115000"/>
                        </a:lnSpc>
                        <a:spcBef>
                          <a:spcPts val="0"/>
                        </a:spcBef>
                        <a:spcAft>
                          <a:spcPts val="0"/>
                        </a:spcAft>
                        <a:buAutoNum type="arabicPeriod" startAt="2"/>
                      </a:pPr>
                      <a:r>
                        <a:rPr lang="en-US" sz="1600" b="0" dirty="0"/>
                        <a:t>Account for and report the physical amount of FLW expressed as weight </a:t>
                      </a:r>
                    </a:p>
                  </a:txBody>
                  <a:tcPr marL="22246" marR="22246" marT="0" marB="0"/>
                </a:tc>
                <a:extLst>
                  <a:ext uri="{0D108BD9-81ED-4DB2-BD59-A6C34878D82A}">
                    <a16:rowId xmlns:a16="http://schemas.microsoft.com/office/drawing/2014/main" val="10000"/>
                  </a:ext>
                </a:extLst>
              </a:tr>
            </a:tbl>
          </a:graphicData>
        </a:graphic>
      </p:graphicFrame>
      <p:sp>
        <p:nvSpPr>
          <p:cNvPr id="7" name="Rectangle 6"/>
          <p:cNvSpPr/>
          <p:nvPr/>
        </p:nvSpPr>
        <p:spPr>
          <a:xfrm>
            <a:off x="449073" y="70524"/>
            <a:ext cx="9037380" cy="480131"/>
          </a:xfrm>
          <a:prstGeom prst="rect">
            <a:avLst/>
          </a:prstGeom>
        </p:spPr>
        <p:txBody>
          <a:bodyPr wrap="square">
            <a:spAutoFit/>
          </a:bodyPr>
          <a:lstStyle/>
          <a:p>
            <a:pPr defTabSz="457189">
              <a:lnSpc>
                <a:spcPct val="90000"/>
              </a:lnSpc>
            </a:pPr>
            <a:r>
              <a:rPr lang="en-US" sz="2800" b="1" dirty="0">
                <a:solidFill>
                  <a:srgbClr val="FFC000"/>
                </a:solidFill>
              </a:rPr>
              <a:t>FLW Standard Accounting and Reporting Requirements</a:t>
            </a:r>
            <a:endParaRPr lang="en-US" sz="2800" b="1" i="1" dirty="0">
              <a:solidFill>
                <a:srgbClr val="FFC000"/>
              </a:solidFill>
            </a:endParaRPr>
          </a:p>
        </p:txBody>
      </p:sp>
      <p:pic>
        <p:nvPicPr>
          <p:cNvPr id="8" name="Picture 7"/>
          <p:cNvPicPr/>
          <p:nvPr/>
        </p:nvPicPr>
        <p:blipFill rotWithShape="1">
          <a:blip r:embed="rId3" cstate="email">
            <a:extLst>
              <a:ext uri="{28A0092B-C50C-407E-A947-70E740481C1C}">
                <a14:useLocalDpi xmlns:a14="http://schemas.microsoft.com/office/drawing/2010/main"/>
              </a:ext>
            </a:extLst>
          </a:blip>
          <a:srcRect l="77492" t="18087" r="12765" b="22626"/>
          <a:stretch/>
        </p:blipFill>
        <p:spPr>
          <a:xfrm>
            <a:off x="266778" y="546695"/>
            <a:ext cx="887104" cy="173929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585792152"/>
              </p:ext>
            </p:extLst>
          </p:nvPr>
        </p:nvGraphicFramePr>
        <p:xfrm>
          <a:off x="1337959" y="2964601"/>
          <a:ext cx="7397827" cy="560832"/>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317585">
                <a:tc>
                  <a:txBody>
                    <a:bodyPr/>
                    <a:lstStyle/>
                    <a:p>
                      <a:pPr marL="156845" marR="0" indent="-156845">
                        <a:lnSpc>
                          <a:spcPct val="115000"/>
                        </a:lnSpc>
                        <a:spcBef>
                          <a:spcPts val="0"/>
                        </a:spcBef>
                        <a:spcAft>
                          <a:spcPts val="0"/>
                        </a:spcAft>
                      </a:pPr>
                      <a:r>
                        <a:rPr lang="en-US" sz="1600" dirty="0">
                          <a:effectLst/>
                        </a:rPr>
                        <a:t>4.  </a:t>
                      </a:r>
                      <a:r>
                        <a:rPr lang="en-US" sz="1600" b="1" dirty="0">
                          <a:effectLst/>
                        </a:rPr>
                        <a:t>Describe the quantification method(s) used. If existing</a:t>
                      </a:r>
                      <a:r>
                        <a:rPr lang="en-US" sz="1600" b="1" baseline="0" dirty="0">
                          <a:effectLst/>
                        </a:rPr>
                        <a:t> studies or data are used, identify the source and scope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2246" marR="22246" marT="0" marB="0"/>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19368774"/>
              </p:ext>
            </p:extLst>
          </p:nvPr>
        </p:nvGraphicFramePr>
        <p:xfrm>
          <a:off x="1337959" y="3645202"/>
          <a:ext cx="7397827" cy="560832"/>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481913">
                <a:tc>
                  <a:txBody>
                    <a:bodyPr/>
                    <a:lstStyle/>
                    <a:p>
                      <a:pPr marL="288925" marR="0" indent="-288925">
                        <a:lnSpc>
                          <a:spcPct val="115000"/>
                        </a:lnSpc>
                        <a:spcBef>
                          <a:spcPts val="0"/>
                        </a:spcBef>
                        <a:spcAft>
                          <a:spcPts val="0"/>
                        </a:spcAft>
                      </a:pPr>
                      <a:r>
                        <a:rPr lang="en-US" sz="1600" b="1" dirty="0">
                          <a:solidFill>
                            <a:schemeClr val="bg2">
                              <a:lumMod val="25000"/>
                            </a:schemeClr>
                          </a:solidFill>
                          <a:effectLst/>
                        </a:rPr>
                        <a:t>5.</a:t>
                      </a:r>
                      <a:r>
                        <a:rPr lang="en-US" sz="1600" b="0" dirty="0">
                          <a:solidFill>
                            <a:schemeClr val="bg2">
                              <a:lumMod val="25000"/>
                            </a:schemeClr>
                          </a:solidFill>
                          <a:effectLst/>
                        </a:rPr>
                        <a:t>  </a:t>
                      </a:r>
                      <a:r>
                        <a:rPr lang="en-US" sz="1600" b="1" dirty="0">
                          <a:solidFill>
                            <a:schemeClr val="bg2">
                              <a:lumMod val="25000"/>
                            </a:schemeClr>
                          </a:solidFill>
                          <a:effectLst/>
                        </a:rPr>
                        <a:t>If sampling and scaling of data are undertaken, describe the approach and calculation used, as well as the period of time over which sample data are collected</a:t>
                      </a:r>
                      <a:endParaRPr lang="en-US" sz="1600" b="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46" marR="22246" marT="0" marB="0"/>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99030264"/>
              </p:ext>
            </p:extLst>
          </p:nvPr>
        </p:nvGraphicFramePr>
        <p:xfrm>
          <a:off x="1337959" y="4325287"/>
          <a:ext cx="7397827" cy="560832"/>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463379">
                <a:tc>
                  <a:txBody>
                    <a:bodyPr/>
                    <a:lstStyle/>
                    <a:p>
                      <a:pPr marL="288925" marR="0" indent="-288925">
                        <a:lnSpc>
                          <a:spcPct val="115000"/>
                        </a:lnSpc>
                        <a:spcBef>
                          <a:spcPts val="0"/>
                        </a:spcBef>
                        <a:spcAft>
                          <a:spcPts val="0"/>
                        </a:spcAft>
                      </a:pPr>
                      <a:r>
                        <a:rPr lang="en-US" sz="1600" dirty="0">
                          <a:effectLst/>
                        </a:rPr>
                        <a:t>6.  Provide a qualitative description and/or quantitative assessment of the uncertainty around FLW inventory results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246" marR="22246" marT="0" marB="0"/>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03274129"/>
              </p:ext>
            </p:extLst>
          </p:nvPr>
        </p:nvGraphicFramePr>
        <p:xfrm>
          <a:off x="1337959" y="6001848"/>
          <a:ext cx="7397827" cy="841248"/>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549124">
                <a:tc>
                  <a:txBody>
                    <a:bodyPr/>
                    <a:lstStyle/>
                    <a:p>
                      <a:pPr marL="288925" marR="0" indent="-288925">
                        <a:lnSpc>
                          <a:spcPct val="115000"/>
                        </a:lnSpc>
                        <a:spcBef>
                          <a:spcPts val="0"/>
                        </a:spcBef>
                        <a:spcAft>
                          <a:spcPts val="0"/>
                        </a:spcAft>
                      </a:pPr>
                      <a:r>
                        <a:rPr lang="en-US" sz="1600" b="0" dirty="0">
                          <a:solidFill>
                            <a:schemeClr val="tx1">
                              <a:lumMod val="75000"/>
                              <a:lumOff val="25000"/>
                            </a:schemeClr>
                          </a:solidFill>
                          <a:effectLst/>
                        </a:rPr>
                        <a:t>8.  If tracking the amount of FLW and/or setting an FLW reduction target, select a base year, identify the scope of the target, and recalculate the base year FLW inventory when necessary</a:t>
                      </a:r>
                      <a:endParaRPr lang="en-US" sz="16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46" marR="22246" marT="0" marB="0"/>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82936677"/>
              </p:ext>
            </p:extLst>
          </p:nvPr>
        </p:nvGraphicFramePr>
        <p:xfrm>
          <a:off x="1337959" y="4986581"/>
          <a:ext cx="7397827" cy="841248"/>
        </p:xfrm>
        <a:graphic>
          <a:graphicData uri="http://schemas.openxmlformats.org/drawingml/2006/table">
            <a:tbl>
              <a:tblPr firstRow="1" firstCol="1" bandRow="1">
                <a:tableStyleId>{16D9F66E-5EB9-4882-86FB-DCBF35E3C3E4}</a:tableStyleId>
              </a:tblPr>
              <a:tblGrid>
                <a:gridCol w="7397827">
                  <a:extLst>
                    <a:ext uri="{9D8B030D-6E8A-4147-A177-3AD203B41FA5}">
                      <a16:colId xmlns:a16="http://schemas.microsoft.com/office/drawing/2014/main" val="20000"/>
                    </a:ext>
                  </a:extLst>
                </a:gridCol>
              </a:tblGrid>
              <a:tr h="420624">
                <a:tc>
                  <a:txBody>
                    <a:bodyPr/>
                    <a:lstStyle/>
                    <a:p>
                      <a:pPr marL="288925" marR="0" indent="-288925">
                        <a:lnSpc>
                          <a:spcPct val="115000"/>
                        </a:lnSpc>
                        <a:spcBef>
                          <a:spcPts val="0"/>
                        </a:spcBef>
                        <a:spcAft>
                          <a:spcPts val="0"/>
                        </a:spcAft>
                      </a:pPr>
                      <a:r>
                        <a:rPr lang="en-US" sz="1600" b="0" dirty="0">
                          <a:solidFill>
                            <a:schemeClr val="tx1">
                              <a:lumMod val="75000"/>
                              <a:lumOff val="25000"/>
                            </a:schemeClr>
                          </a:solidFill>
                          <a:effectLst/>
                        </a:rPr>
                        <a:t>7.  If assurance of the FLW inventory is undertaken (which may include peer review, verification, validation, quality assurance, quality control, and audit), create an assurance statement</a:t>
                      </a:r>
                      <a:endParaRPr lang="en-US" sz="16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2246" marR="22246" marT="0" marB="0"/>
                </a:tc>
                <a:extLst>
                  <a:ext uri="{0D108BD9-81ED-4DB2-BD59-A6C34878D82A}">
                    <a16:rowId xmlns:a16="http://schemas.microsoft.com/office/drawing/2014/main" val="10000"/>
                  </a:ext>
                </a:extLst>
              </a:tr>
            </a:tbl>
          </a:graphicData>
        </a:graphic>
      </p:graphicFrame>
      <p:sp>
        <p:nvSpPr>
          <p:cNvPr id="4" name="Rectangle 3"/>
          <p:cNvSpPr/>
          <p:nvPr/>
        </p:nvSpPr>
        <p:spPr>
          <a:xfrm>
            <a:off x="1157913" y="2867447"/>
            <a:ext cx="7806041" cy="211913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37" y="3358386"/>
            <a:ext cx="901054" cy="954107"/>
          </a:xfrm>
          <a:prstGeom prst="rect">
            <a:avLst/>
          </a:prstGeom>
          <a:noFill/>
        </p:spPr>
        <p:txBody>
          <a:bodyPr wrap="square" rtlCol="0">
            <a:spAutoFit/>
          </a:bodyPr>
          <a:lstStyle/>
          <a:p>
            <a:r>
              <a:rPr lang="en-US" sz="1400" dirty="0"/>
              <a:t>Require-</a:t>
            </a:r>
            <a:r>
              <a:rPr lang="en-US" sz="1400" dirty="0" err="1"/>
              <a:t>ments</a:t>
            </a:r>
            <a:r>
              <a:rPr lang="en-US" sz="1400" dirty="0"/>
              <a:t> related to methods</a:t>
            </a:r>
          </a:p>
        </p:txBody>
      </p:sp>
    </p:spTree>
    <p:extLst>
      <p:ext uri="{BB962C8B-B14F-4D97-AF65-F5344CB8AC3E}">
        <p14:creationId xmlns:p14="http://schemas.microsoft.com/office/powerpoint/2010/main" val="184804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424" y="2499460"/>
            <a:ext cx="4267200" cy="3638349"/>
          </a:xfrm>
          <a:prstGeom prst="rect">
            <a:avLst/>
          </a:prstGeom>
        </p:spPr>
      </p:pic>
      <p:sp>
        <p:nvSpPr>
          <p:cNvPr id="3" name="Title 2"/>
          <p:cNvSpPr txBox="1">
            <a:spLocks/>
          </p:cNvSpPr>
          <p:nvPr/>
        </p:nvSpPr>
        <p:spPr>
          <a:xfrm>
            <a:off x="133644" y="244171"/>
            <a:ext cx="9010355" cy="52863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800" b="1" dirty="0">
                <a:solidFill>
                  <a:srgbClr val="FFC000"/>
                </a:solidFill>
                <a:latin typeface="+mn-lt"/>
              </a:rPr>
              <a:t>Tool to Assess Quantification Methods @ FLWProtocol.org</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1759" t="16472" r="13670" b="8104"/>
          <a:stretch/>
        </p:blipFill>
        <p:spPr>
          <a:xfrm>
            <a:off x="133645" y="1007386"/>
            <a:ext cx="8932864" cy="4479014"/>
          </a:xfrm>
          <a:prstGeom prst="rect">
            <a:avLst/>
          </a:prstGeom>
        </p:spPr>
      </p:pic>
      <p:sp>
        <p:nvSpPr>
          <p:cNvPr id="6" name="Oval 5"/>
          <p:cNvSpPr/>
          <p:nvPr/>
        </p:nvSpPr>
        <p:spPr>
          <a:xfrm>
            <a:off x="4119734" y="5408627"/>
            <a:ext cx="4766890" cy="99567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25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9033445"/>
              </p:ext>
            </p:extLst>
          </p:nvPr>
        </p:nvGraphicFramePr>
        <p:xfrm>
          <a:off x="457200" y="636270"/>
          <a:ext cx="8077200" cy="5974080"/>
        </p:xfrm>
        <a:graphic>
          <a:graphicData uri="http://schemas.openxmlformats.org/drawingml/2006/table">
            <a:tbl>
              <a:tblPr/>
              <a:tblGrid>
                <a:gridCol w="8077200">
                  <a:extLst>
                    <a:ext uri="{9D8B030D-6E8A-4147-A177-3AD203B41FA5}">
                      <a16:colId xmlns:a16="http://schemas.microsoft.com/office/drawing/2014/main" val="20000"/>
                    </a:ext>
                  </a:extLst>
                </a:gridCol>
              </a:tblGrid>
              <a:tr h="316187">
                <a:tc>
                  <a:txBody>
                    <a:bodyPr/>
                    <a:lstStyle/>
                    <a:p>
                      <a:pPr marL="114300" indent="0" algn="l" fontAlgn="ctr"/>
                      <a:r>
                        <a:rPr lang="en-US" sz="1400" b="0" i="0" u="none" strike="noStrike" dirty="0">
                          <a:solidFill>
                            <a:srgbClr val="000000"/>
                          </a:solidFill>
                          <a:effectLst/>
                          <a:latin typeface="Calibri" panose="020F0502020204030204" pitchFamily="34" charset="0"/>
                        </a:rPr>
                        <a:t>1. How important is it to have a low level of uncertainty (high degree of accuracy in the FLW results)? </a:t>
                      </a:r>
                    </a:p>
                    <a:p>
                      <a:pPr marL="114300" indent="0" algn="l" fontAlgn="ctr"/>
                      <a:r>
                        <a:rPr lang="en-US" sz="1400" b="0" i="1" u="none" strike="noStrike" dirty="0">
                          <a:solidFill>
                            <a:srgbClr val="000000"/>
                          </a:solidFill>
                          <a:effectLst/>
                          <a:latin typeface="Calibri" panose="020F0502020204030204" pitchFamily="34" charset="0"/>
                        </a:rPr>
                        <a:t>Note: A higher degree of accuracy is recommended when monitoring targets.</a:t>
                      </a:r>
                      <a:endParaRPr lang="en-US"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0"/>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1"/>
                  </a:ext>
                </a:extLst>
              </a:tr>
              <a:tr h="158094">
                <a:tc>
                  <a:txBody>
                    <a:bodyPr/>
                    <a:lstStyle/>
                    <a:p>
                      <a:pPr marL="114300" indent="0" algn="l" fontAlgn="ctr"/>
                      <a:r>
                        <a:rPr lang="en-US" sz="1400" b="0" i="0" u="none" strike="noStrike" dirty="0">
                          <a:solidFill>
                            <a:srgbClr val="000000"/>
                          </a:solidFill>
                          <a:effectLst/>
                          <a:latin typeface="Calibri" panose="020F0502020204030204" pitchFamily="34" charset="0"/>
                        </a:rPr>
                        <a:t>2. Is it necessary to determine the reasons why FLW is generated?</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2"/>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3"/>
                  </a:ext>
                </a:extLst>
              </a:tr>
              <a:tr h="158094">
                <a:tc>
                  <a:txBody>
                    <a:bodyPr/>
                    <a:lstStyle/>
                    <a:p>
                      <a:pPr marL="114300" indent="0" algn="l" fontAlgn="ctr"/>
                      <a:r>
                        <a:rPr lang="en-US" sz="1400" b="0" i="0" u="none" strike="noStrike" dirty="0">
                          <a:solidFill>
                            <a:srgbClr val="000000"/>
                          </a:solidFill>
                          <a:effectLst/>
                          <a:latin typeface="Calibri" panose="020F0502020204030204" pitchFamily="34" charset="0"/>
                        </a:rPr>
                        <a:t>3. Can you get direct access to the FLW being quantified?</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4"/>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5"/>
                  </a:ext>
                </a:extLst>
              </a:tr>
              <a:tr h="316187">
                <a:tc>
                  <a:txBody>
                    <a:bodyPr/>
                    <a:lstStyle/>
                    <a:p>
                      <a:pPr marL="114300" indent="0" algn="l" fontAlgn="ctr"/>
                      <a:r>
                        <a:rPr lang="en-US" sz="1400" b="0" i="0" u="none" strike="noStrike" dirty="0">
                          <a:solidFill>
                            <a:srgbClr val="000000"/>
                          </a:solidFill>
                          <a:effectLst/>
                          <a:latin typeface="Calibri" panose="020F0502020204030204" pitchFamily="34" charset="0"/>
                        </a:rPr>
                        <a:t>4. Is the FLW (whether packaged or not) mixed with other items or materials (e.g. soil, garden / yard waste, non-organic solid waste, etc.)?</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6"/>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7"/>
                  </a:ext>
                </a:extLst>
              </a:tr>
              <a:tr h="158094">
                <a:tc>
                  <a:txBody>
                    <a:bodyPr/>
                    <a:lstStyle/>
                    <a:p>
                      <a:pPr marL="114300" indent="0" algn="l" fontAlgn="ctr"/>
                      <a:r>
                        <a:rPr lang="en-US" sz="1400" b="0" i="0" u="none" strike="noStrike" dirty="0">
                          <a:solidFill>
                            <a:srgbClr val="000000"/>
                          </a:solidFill>
                          <a:effectLst/>
                          <a:latin typeface="Calibri" panose="020F0502020204030204" pitchFamily="34" charset="0"/>
                        </a:rPr>
                        <a:t>5. Is the FLW mainly liquid or solid?</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8"/>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09"/>
                  </a:ext>
                </a:extLst>
              </a:tr>
              <a:tr h="158094">
                <a:tc>
                  <a:txBody>
                    <a:bodyPr/>
                    <a:lstStyle/>
                    <a:p>
                      <a:pPr marL="114300" indent="0" algn="l" fontAlgn="ctr"/>
                      <a:r>
                        <a:rPr lang="en-US" sz="1400" b="0" i="0" u="none" strike="noStrike" dirty="0">
                          <a:solidFill>
                            <a:srgbClr val="000000"/>
                          </a:solidFill>
                          <a:effectLst/>
                          <a:latin typeface="Calibri" panose="020F0502020204030204" pitchFamily="34" charset="0"/>
                        </a:rPr>
                        <a:t>6. Does all, some, or no FLW go down the drain/sewer?</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0"/>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1"/>
                  </a:ext>
                </a:extLst>
              </a:tr>
              <a:tr h="376413">
                <a:tc>
                  <a:txBody>
                    <a:bodyPr/>
                    <a:lstStyle/>
                    <a:p>
                      <a:pPr marL="114300" indent="0" algn="l" fontAlgn="ctr"/>
                      <a:r>
                        <a:rPr lang="en-US" sz="1400" b="0" i="0" u="none" strike="noStrike" dirty="0">
                          <a:solidFill>
                            <a:srgbClr val="000000"/>
                          </a:solidFill>
                          <a:effectLst/>
                          <a:latin typeface="Calibri" panose="020F0502020204030204" pitchFamily="34" charset="0"/>
                        </a:rPr>
                        <a:t>7. Are inputs and outputs recorded that could be used for inferring the amount of FLW? (e.g. in a factory, the amount of ingredients entering the site and the amount of product leaving the site)</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2"/>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3"/>
                  </a:ext>
                </a:extLst>
              </a:tr>
              <a:tr h="316187">
                <a:tc>
                  <a:txBody>
                    <a:bodyPr/>
                    <a:lstStyle/>
                    <a:p>
                      <a:pPr marL="114300" indent="0" algn="l" fontAlgn="ctr"/>
                      <a:r>
                        <a:rPr lang="en-US" sz="1400" b="0" i="0" u="none" strike="noStrike" dirty="0">
                          <a:solidFill>
                            <a:srgbClr val="000000"/>
                          </a:solidFill>
                          <a:effectLst/>
                          <a:latin typeface="Calibri" panose="020F0502020204030204" pitchFamily="34" charset="0"/>
                        </a:rPr>
                        <a:t>8. Is there existing information that describes how FLW varies in response to other factors (e.g. with climate, soil conditions, crop / food type)?</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4"/>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5"/>
                  </a:ext>
                </a:extLst>
              </a:tr>
              <a:tr h="474281">
                <a:tc>
                  <a:txBody>
                    <a:bodyPr/>
                    <a:lstStyle/>
                    <a:p>
                      <a:pPr marL="114300" indent="0" algn="l" fontAlgn="ctr"/>
                      <a:r>
                        <a:rPr lang="en-US" sz="1400" b="0" i="0" u="none" strike="noStrike" dirty="0">
                          <a:solidFill>
                            <a:srgbClr val="000000"/>
                          </a:solidFill>
                          <a:effectLst/>
                          <a:latin typeface="Calibri" panose="020F0502020204030204" pitchFamily="34" charset="0"/>
                        </a:rPr>
                        <a:t>9. Do you have existing records that could be used for quantifying FLW? (For this purpose, records are individual pieces of data that have been written down or saved often for reasons other than quantifying FLW, e.g., waste transfer receipts or warehouse record books.)</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6"/>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7"/>
                  </a:ext>
                </a:extLst>
              </a:tr>
              <a:tr h="316187">
                <a:tc>
                  <a:txBody>
                    <a:bodyPr/>
                    <a:lstStyle/>
                    <a:p>
                      <a:pPr marL="114300" indent="0" algn="l" fontAlgn="ctr"/>
                      <a:r>
                        <a:rPr lang="en-US" sz="1400" b="0" i="0" u="none" strike="noStrike" dirty="0">
                          <a:solidFill>
                            <a:srgbClr val="000000"/>
                          </a:solidFill>
                          <a:effectLst/>
                          <a:latin typeface="Calibri" panose="020F0502020204030204" pitchFamily="34" charset="0"/>
                        </a:rPr>
                        <a:t>10. Do you have access to those records? (The response is automatically "not applicable" to this question if the answer is "no" or "don't know" to question 9.)</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8"/>
                  </a:ext>
                </a:extLst>
              </a:tr>
              <a:tr h="144543">
                <a:tc>
                  <a:txBody>
                    <a:bodyPr/>
                    <a:lstStyle/>
                    <a:p>
                      <a:pPr algn="l" fontAlgn="ctr"/>
                      <a:r>
                        <a:rPr lang="en-US" sz="1400" b="0" i="0" u="none" strike="noStrike" dirty="0">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19"/>
                  </a:ext>
                </a:extLst>
              </a:tr>
              <a:tr h="158094">
                <a:tc>
                  <a:txBody>
                    <a:bodyPr/>
                    <a:lstStyle/>
                    <a:p>
                      <a:pPr marL="114300" indent="0" algn="l" fontAlgn="ctr"/>
                      <a:r>
                        <a:rPr lang="en-US" sz="1400" b="0" i="0" u="none" strike="noStrike" dirty="0">
                          <a:solidFill>
                            <a:srgbClr val="000000"/>
                          </a:solidFill>
                          <a:effectLst/>
                          <a:latin typeface="Calibri" panose="020F0502020204030204" pitchFamily="34" charset="0"/>
                        </a:rPr>
                        <a:t>11. Is a material/significant amount of FLW in its packaging?</a:t>
                      </a:r>
                    </a:p>
                  </a:txBody>
                  <a:tcPr marL="0" marR="0" marT="0" marB="0" anchor="ctr">
                    <a:lnL>
                      <a:noFill/>
                    </a:lnL>
                    <a:lnR>
                      <a:noFill/>
                    </a:lnR>
                    <a:lnT>
                      <a:noFill/>
                    </a:lnT>
                    <a:lnB>
                      <a:noFill/>
                    </a:lnB>
                    <a:solidFill>
                      <a:srgbClr val="EEECE1"/>
                    </a:solidFill>
                  </a:tcPr>
                </a:tc>
                <a:extLst>
                  <a:ext uri="{0D108BD9-81ED-4DB2-BD59-A6C34878D82A}">
                    <a16:rowId xmlns:a16="http://schemas.microsoft.com/office/drawing/2014/main" val="10020"/>
                  </a:ext>
                </a:extLst>
              </a:tr>
            </a:tbl>
          </a:graphicData>
        </a:graphic>
      </p:graphicFrame>
      <p:sp>
        <p:nvSpPr>
          <p:cNvPr id="4" name="Title 2"/>
          <p:cNvSpPr txBox="1">
            <a:spLocks/>
          </p:cNvSpPr>
          <p:nvPr/>
        </p:nvSpPr>
        <p:spPr>
          <a:xfrm>
            <a:off x="286044" y="107632"/>
            <a:ext cx="9010355" cy="52863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800" b="1" dirty="0">
                <a:solidFill>
                  <a:srgbClr val="FFC000"/>
                </a:solidFill>
                <a:latin typeface="+mn-lt"/>
              </a:rPr>
              <a:t>Questions in the Method Ranking Tool</a:t>
            </a:r>
          </a:p>
        </p:txBody>
      </p:sp>
    </p:spTree>
    <p:extLst>
      <p:ext uri="{BB962C8B-B14F-4D97-AF65-F5344CB8AC3E}">
        <p14:creationId xmlns:p14="http://schemas.microsoft.com/office/powerpoint/2010/main" val="124464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15" y="186516"/>
            <a:ext cx="9219319" cy="477181"/>
          </a:xfrm>
        </p:spPr>
        <p:txBody>
          <a:bodyPr>
            <a:noAutofit/>
          </a:bodyPr>
          <a:lstStyle/>
          <a:p>
            <a:r>
              <a:rPr lang="fr-CH" sz="2800" b="1" dirty="0" err="1">
                <a:solidFill>
                  <a:schemeClr val="accent4"/>
                </a:solidFill>
                <a:latin typeface="+mn-lt"/>
              </a:rPr>
              <a:t>Example</a:t>
            </a:r>
            <a:r>
              <a:rPr lang="fr-CH" sz="2800" b="1" dirty="0">
                <a:solidFill>
                  <a:schemeClr val="accent4"/>
                </a:solidFill>
                <a:latin typeface="+mn-lt"/>
              </a:rPr>
              <a:t> of a Food </a:t>
            </a:r>
            <a:r>
              <a:rPr lang="en-US" sz="2800" b="1" dirty="0">
                <a:solidFill>
                  <a:schemeClr val="accent4"/>
                </a:solidFill>
                <a:latin typeface="+mn-lt"/>
              </a:rPr>
              <a:t>Retailer’s Reporting &amp; </a:t>
            </a:r>
            <a:r>
              <a:rPr lang="fr-CH" sz="2800" b="1" dirty="0">
                <a:solidFill>
                  <a:schemeClr val="accent4"/>
                </a:solidFill>
                <a:latin typeface="+mn-lt"/>
              </a:rPr>
              <a:t>Data Sources</a:t>
            </a:r>
          </a:p>
        </p:txBody>
      </p:sp>
      <p:sp>
        <p:nvSpPr>
          <p:cNvPr id="61" name="TextBox 60"/>
          <p:cNvSpPr txBox="1"/>
          <p:nvPr/>
        </p:nvSpPr>
        <p:spPr>
          <a:xfrm>
            <a:off x="119615" y="7000657"/>
            <a:ext cx="551841" cy="230832"/>
          </a:xfrm>
          <a:prstGeom prst="rect">
            <a:avLst/>
          </a:prstGeom>
          <a:noFill/>
        </p:spPr>
        <p:txBody>
          <a:bodyPr wrap="square" rtlCol="0">
            <a:spAutoFit/>
          </a:bodyPr>
          <a:lstStyle/>
          <a:p>
            <a:r>
              <a:rPr lang="fr-CH" sz="900" dirty="0"/>
              <a:t>**</a:t>
            </a:r>
          </a:p>
        </p:txBody>
      </p:sp>
      <p:sp>
        <p:nvSpPr>
          <p:cNvPr id="5" name="Rectangle 4"/>
          <p:cNvSpPr/>
          <p:nvPr/>
        </p:nvSpPr>
        <p:spPr>
          <a:xfrm>
            <a:off x="395535" y="4092168"/>
            <a:ext cx="8448662" cy="2785378"/>
          </a:xfrm>
          <a:prstGeom prst="rect">
            <a:avLst/>
          </a:prstGeom>
        </p:spPr>
        <p:txBody>
          <a:bodyPr wrap="square">
            <a:spAutoFit/>
          </a:bodyPr>
          <a:lstStyle/>
          <a:p>
            <a:pPr>
              <a:spcAft>
                <a:spcPts val="600"/>
              </a:spcAft>
            </a:pPr>
            <a:r>
              <a:rPr lang="en-US" dirty="0"/>
              <a:t>Data Sources – existing retail and depot data sets</a:t>
            </a:r>
          </a:p>
          <a:p>
            <a:pPr marL="688975" indent="-285750">
              <a:buFont typeface="Arial" panose="020B0604020202020204" pitchFamily="34" charset="0"/>
              <a:buChar char="•"/>
            </a:pPr>
            <a:r>
              <a:rPr lang="en-US" sz="1400" dirty="0"/>
              <a:t>Retail and depot waste</a:t>
            </a:r>
          </a:p>
          <a:p>
            <a:pPr marL="688975" indent="-285750">
              <a:buFont typeface="Arial" panose="020B0604020202020204" pitchFamily="34" charset="0"/>
              <a:buChar char="•"/>
            </a:pPr>
            <a:r>
              <a:rPr lang="en-US" sz="1400" dirty="0"/>
              <a:t>Damaged, out-of-code, write-off, exceptional events waste </a:t>
            </a:r>
          </a:p>
          <a:p>
            <a:pPr marL="688975" indent="-285750">
              <a:buFont typeface="Arial" panose="020B0604020202020204" pitchFamily="34" charset="0"/>
              <a:buChar char="•"/>
            </a:pPr>
            <a:r>
              <a:rPr lang="en-US" sz="1400" dirty="0"/>
              <a:t>Product data (contents weight and the packaged weight per item) </a:t>
            </a:r>
          </a:p>
          <a:p>
            <a:pPr marL="688975" indent="-285750">
              <a:buFont typeface="Arial" panose="020B0604020202020204" pitchFamily="34" charset="0"/>
              <a:buChar char="•"/>
            </a:pPr>
            <a:r>
              <a:rPr lang="en-US" sz="1400" dirty="0"/>
              <a:t>Self-scan data</a:t>
            </a:r>
          </a:p>
          <a:p>
            <a:pPr marL="688975" indent="-285750">
              <a:buFont typeface="Arial" panose="020B0604020202020204" pitchFamily="34" charset="0"/>
              <a:buChar char="•"/>
            </a:pPr>
            <a:r>
              <a:rPr lang="en-US" sz="1400" dirty="0"/>
              <a:t>Bakery Weights data</a:t>
            </a:r>
          </a:p>
          <a:p>
            <a:pPr marL="688975" indent="-285750">
              <a:buFont typeface="Arial" panose="020B0604020202020204" pitchFamily="34" charset="0"/>
              <a:buChar char="•"/>
            </a:pPr>
            <a:r>
              <a:rPr lang="en-US" sz="1400" dirty="0"/>
              <a:t>Donation and charity data, range resets, stock clearance</a:t>
            </a:r>
          </a:p>
          <a:p>
            <a:pPr marL="688975" indent="-285750">
              <a:buFont typeface="Arial" panose="020B0604020202020204" pitchFamily="34" charset="0"/>
              <a:buChar char="•"/>
            </a:pPr>
            <a:r>
              <a:rPr lang="en-US" sz="1400" dirty="0"/>
              <a:t>Animal Feed tonnage</a:t>
            </a:r>
          </a:p>
          <a:p>
            <a:endParaRPr lang="en-US" dirty="0"/>
          </a:p>
          <a:p>
            <a:r>
              <a:rPr lang="en-US" dirty="0"/>
              <a:t>Published @ https://www.tescoplc.com/little-helps-plan/reports-policies-and-disclosure/how-we-calculate-the-food-waste-figure/</a:t>
            </a:r>
          </a:p>
        </p:txBody>
      </p:sp>
      <p:pic>
        <p:nvPicPr>
          <p:cNvPr id="3" name="Picture 2"/>
          <p:cNvPicPr>
            <a:picLocks noChangeAspect="1"/>
          </p:cNvPicPr>
          <p:nvPr/>
        </p:nvPicPr>
        <p:blipFill rotWithShape="1">
          <a:blip r:embed="rId3"/>
          <a:srcRect t="15539" b="15797"/>
          <a:stretch/>
        </p:blipFill>
        <p:spPr>
          <a:xfrm>
            <a:off x="119615" y="663697"/>
            <a:ext cx="9144000" cy="3529984"/>
          </a:xfrm>
          <a:prstGeom prst="rect">
            <a:avLst/>
          </a:prstGeom>
        </p:spPr>
      </p:pic>
    </p:spTree>
    <p:extLst>
      <p:ext uri="{BB962C8B-B14F-4D97-AF65-F5344CB8AC3E}">
        <p14:creationId xmlns:p14="http://schemas.microsoft.com/office/powerpoint/2010/main" val="785298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688" t="17753" r="20781" b="23927"/>
          <a:stretch/>
        </p:blipFill>
        <p:spPr>
          <a:xfrm>
            <a:off x="459969" y="1157288"/>
            <a:ext cx="8326925" cy="4586287"/>
          </a:xfrm>
          <a:prstGeom prst="rect">
            <a:avLst/>
          </a:prstGeom>
        </p:spPr>
      </p:pic>
      <p:sp>
        <p:nvSpPr>
          <p:cNvPr id="5" name="Rectangle 4"/>
          <p:cNvSpPr/>
          <p:nvPr/>
        </p:nvSpPr>
        <p:spPr>
          <a:xfrm>
            <a:off x="6864396" y="5743575"/>
            <a:ext cx="1330657" cy="1061829"/>
          </a:xfrm>
          <a:prstGeom prst="rect">
            <a:avLst/>
          </a:prstGeom>
        </p:spPr>
        <p:txBody>
          <a:bodyPr wrap="square">
            <a:spAutoFit/>
          </a:bodyPr>
          <a:lstStyle/>
          <a:p>
            <a:endParaRPr lang="en-US" sz="1050" dirty="0"/>
          </a:p>
          <a:p>
            <a:r>
              <a:rPr lang="en-US" sz="1050" dirty="0"/>
              <a:t>*Qualitative estimate based on a scale of 1–10, with 10 signifying very accurate data</a:t>
            </a:r>
          </a:p>
        </p:txBody>
      </p:sp>
      <p:sp>
        <p:nvSpPr>
          <p:cNvPr id="6" name="Rectangle 5"/>
          <p:cNvSpPr/>
          <p:nvPr/>
        </p:nvSpPr>
        <p:spPr>
          <a:xfrm>
            <a:off x="1548087" y="2113689"/>
            <a:ext cx="4938441" cy="186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519786" y="3861546"/>
            <a:ext cx="5009602" cy="2246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Box 2"/>
          <p:cNvSpPr txBox="1">
            <a:spLocks noChangeArrowheads="1"/>
          </p:cNvSpPr>
          <p:nvPr/>
        </p:nvSpPr>
        <p:spPr bwMode="auto">
          <a:xfrm>
            <a:off x="352829" y="193265"/>
            <a:ext cx="7043882" cy="867930"/>
          </a:xfrm>
          <a:prstGeom prst="rect">
            <a:avLst/>
          </a:prstGeom>
          <a:noFill/>
          <a:ln w="9525">
            <a:noFill/>
            <a:miter lim="800000"/>
            <a:headEnd/>
            <a:tailEnd/>
          </a:ln>
          <a:effectLst/>
        </p:spPr>
        <p:txBody>
          <a:bodyPr wrap="square">
            <a:spAutoFit/>
          </a:bodyPr>
          <a:lstStyle/>
          <a:p>
            <a:pPr defTabSz="342892">
              <a:lnSpc>
                <a:spcPct val="90000"/>
              </a:lnSpc>
            </a:pPr>
            <a:r>
              <a:rPr lang="en-US" sz="2800" b="1" dirty="0">
                <a:solidFill>
                  <a:srgbClr val="FFC000"/>
                </a:solidFill>
              </a:rPr>
              <a:t>Sampling from Nestlé’s Dairy Supply Chain Study in Pakistan (Upstream Methods)</a:t>
            </a:r>
          </a:p>
        </p:txBody>
      </p:sp>
      <p:sp>
        <p:nvSpPr>
          <p:cNvPr id="4" name="Rectangle 3"/>
          <p:cNvSpPr/>
          <p:nvPr/>
        </p:nvSpPr>
        <p:spPr>
          <a:xfrm>
            <a:off x="574270" y="5934670"/>
            <a:ext cx="5426480" cy="923330"/>
          </a:xfrm>
          <a:prstGeom prst="rect">
            <a:avLst/>
          </a:prstGeom>
        </p:spPr>
        <p:txBody>
          <a:bodyPr wrap="square">
            <a:spAutoFit/>
          </a:bodyPr>
          <a:lstStyle/>
          <a:p>
            <a:r>
              <a:rPr lang="en-US" sz="900" dirty="0">
                <a:solidFill>
                  <a:srgbClr val="000000"/>
                </a:solidFill>
              </a:rPr>
              <a:t>Additional details provided in FLW Standard case study – available at: </a:t>
            </a:r>
            <a:r>
              <a:rPr lang="en-US" sz="900" dirty="0">
                <a:solidFill>
                  <a:srgbClr val="000000"/>
                </a:solidFill>
                <a:hlinkClick r:id="rId4"/>
              </a:rPr>
              <a:t>http://flwprotocol.org/case-studies/</a:t>
            </a:r>
            <a:endParaRPr lang="en-US" sz="900" dirty="0">
              <a:solidFill>
                <a:srgbClr val="000000"/>
              </a:solidFill>
            </a:endParaRPr>
          </a:p>
          <a:p>
            <a:endParaRPr lang="en-US" sz="900" dirty="0"/>
          </a:p>
          <a:p>
            <a:r>
              <a:rPr lang="en-US" sz="900" dirty="0"/>
              <a:t>Additional details published in the Journal of Cleaner Production. See case study titled “Measuring food waste in a dairy supply chain in Pakistan”- available at: &lt;http://www.sciencedirect.com/science/article/pii/S0959652616321473&gt;.</a:t>
            </a:r>
          </a:p>
          <a:p>
            <a:endParaRPr lang="en-US" sz="900" dirty="0">
              <a:solidFill>
                <a:srgbClr val="000000"/>
              </a:solidFill>
            </a:endParaRPr>
          </a:p>
        </p:txBody>
      </p:sp>
      <p:sp>
        <p:nvSpPr>
          <p:cNvPr id="9" name="Rectangle 8"/>
          <p:cNvSpPr/>
          <p:nvPr/>
        </p:nvSpPr>
        <p:spPr>
          <a:xfrm>
            <a:off x="1486444" y="5085519"/>
            <a:ext cx="5042943" cy="5619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6"/>
          <p:cNvPicPr>
            <a:picLocks noChangeAspect="1" noChangeArrowheads="1"/>
          </p:cNvPicPr>
          <p:nvPr/>
        </p:nvPicPr>
        <p:blipFill>
          <a:blip r:embed="rId5" cstate="print"/>
          <a:srcRect/>
          <a:stretch>
            <a:fillRect/>
          </a:stretch>
        </p:blipFill>
        <p:spPr bwMode="auto">
          <a:xfrm>
            <a:off x="7396710" y="27744"/>
            <a:ext cx="1596686" cy="1070180"/>
          </a:xfrm>
          <a:prstGeom prst="rect">
            <a:avLst/>
          </a:prstGeom>
          <a:noFill/>
          <a:ln w="9525">
            <a:noFill/>
            <a:miter lim="800000"/>
            <a:headEnd/>
            <a:tailEnd/>
          </a:ln>
          <a:effectLst/>
        </p:spPr>
      </p:pic>
    </p:spTree>
    <p:extLst>
      <p:ext uri="{BB962C8B-B14F-4D97-AF65-F5344CB8AC3E}">
        <p14:creationId xmlns:p14="http://schemas.microsoft.com/office/powerpoint/2010/main" val="205025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Part 1. </a:t>
            </a:r>
            <a:br>
              <a:rPr lang="en-US" b="1" dirty="0"/>
            </a:br>
            <a:r>
              <a:rPr lang="en-US" b="1" dirty="0"/>
              <a:t>Quantifying Food Loss and Waste - Guidance and Methods</a:t>
            </a:r>
            <a:endParaRPr lang="en-US" b="1" dirty="0">
              <a:solidFill>
                <a:srgbClr val="010101"/>
              </a:solidFill>
            </a:endParaRPr>
          </a:p>
        </p:txBody>
      </p:sp>
    </p:spTree>
    <p:extLst>
      <p:ext uri="{BB962C8B-B14F-4D97-AF65-F5344CB8AC3E}">
        <p14:creationId xmlns:p14="http://schemas.microsoft.com/office/powerpoint/2010/main" val="393758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232712" y="6964993"/>
            <a:ext cx="413881" cy="196208"/>
          </a:xfrm>
          <a:prstGeom prst="rect">
            <a:avLst/>
          </a:prstGeom>
          <a:noFill/>
        </p:spPr>
        <p:txBody>
          <a:bodyPr wrap="square" rtlCol="0">
            <a:spAutoFit/>
          </a:bodyPr>
          <a:lstStyle/>
          <a:p>
            <a:r>
              <a:rPr lang="fr-CH" sz="675" dirty="0"/>
              <a:t>**</a:t>
            </a:r>
          </a:p>
        </p:txBody>
      </p:sp>
      <p:sp>
        <p:nvSpPr>
          <p:cNvPr id="4" name="Rectangle 3"/>
          <p:cNvSpPr/>
          <p:nvPr/>
        </p:nvSpPr>
        <p:spPr>
          <a:xfrm>
            <a:off x="728663" y="1698940"/>
            <a:ext cx="3117869" cy="3393237"/>
          </a:xfrm>
          <a:prstGeom prst="rect">
            <a:avLst/>
          </a:prstGeom>
        </p:spPr>
        <p:txBody>
          <a:bodyPr wrap="square">
            <a:spAutoFit/>
          </a:bodyPr>
          <a:lstStyle/>
          <a:p>
            <a:endParaRPr lang="en-US" sz="1350" b="1" dirty="0">
              <a:solidFill>
                <a:srgbClr val="C00000"/>
              </a:solidFill>
            </a:endParaRPr>
          </a:p>
          <a:p>
            <a:endParaRPr lang="en-US" sz="1350" dirty="0">
              <a:solidFill>
                <a:srgbClr val="000000"/>
              </a:solidFill>
            </a:endParaRPr>
          </a:p>
          <a:p>
            <a:endParaRPr lang="en-US" sz="1350" dirty="0">
              <a:solidFill>
                <a:srgbClr val="000000"/>
              </a:solidFill>
            </a:endParaRPr>
          </a:p>
          <a:p>
            <a:endParaRPr lang="en-US" dirty="0">
              <a:solidFill>
                <a:srgbClr val="000000"/>
              </a:solidFill>
            </a:endParaRPr>
          </a:p>
          <a:p>
            <a:r>
              <a:rPr lang="en-US" dirty="0">
                <a:solidFill>
                  <a:srgbClr val="000000"/>
                </a:solidFill>
              </a:rPr>
              <a:t>FLW quantification methods include: </a:t>
            </a:r>
          </a:p>
          <a:p>
            <a:pPr marL="214313" indent="-214313">
              <a:buFont typeface="Arial" panose="020B0604020202020204" pitchFamily="34" charset="0"/>
              <a:buChar char="•"/>
            </a:pPr>
            <a:r>
              <a:rPr lang="en-US" dirty="0">
                <a:solidFill>
                  <a:srgbClr val="000000"/>
                </a:solidFill>
              </a:rPr>
              <a:t>Direct weighing </a:t>
            </a:r>
          </a:p>
          <a:p>
            <a:pPr marL="214313" indent="-214313">
              <a:buFont typeface="Arial" panose="020B0604020202020204" pitchFamily="34" charset="0"/>
              <a:buChar char="•"/>
            </a:pPr>
            <a:r>
              <a:rPr lang="en-US" dirty="0">
                <a:solidFill>
                  <a:srgbClr val="000000"/>
                </a:solidFill>
              </a:rPr>
              <a:t>Records </a:t>
            </a:r>
          </a:p>
          <a:p>
            <a:pPr marL="214313" indent="-214313">
              <a:buFont typeface="Arial" panose="020B0604020202020204" pitchFamily="34" charset="0"/>
              <a:buChar char="•"/>
            </a:pPr>
            <a:r>
              <a:rPr lang="en-US" dirty="0">
                <a:solidFill>
                  <a:srgbClr val="000000"/>
                </a:solidFill>
              </a:rPr>
              <a:t>Waste composition analysis </a:t>
            </a:r>
          </a:p>
          <a:p>
            <a:pPr marL="214313" indent="-214313">
              <a:buFont typeface="Arial" panose="020B0604020202020204" pitchFamily="34" charset="0"/>
              <a:buChar char="•"/>
            </a:pPr>
            <a:r>
              <a:rPr lang="en-US" dirty="0">
                <a:solidFill>
                  <a:srgbClr val="000000"/>
                </a:solidFill>
              </a:rPr>
              <a:t>Volume</a:t>
            </a:r>
          </a:p>
          <a:p>
            <a:pPr marL="214313" indent="-214313">
              <a:buFont typeface="Arial" panose="020B0604020202020204" pitchFamily="34" charset="0"/>
              <a:buChar char="•"/>
            </a:pPr>
            <a:r>
              <a:rPr lang="en-US" dirty="0">
                <a:solidFill>
                  <a:srgbClr val="000000"/>
                </a:solidFill>
              </a:rPr>
              <a:t>Proxy data</a:t>
            </a:r>
          </a:p>
          <a:p>
            <a:endParaRPr lang="en-US" sz="1200" dirty="0">
              <a:solidFill>
                <a:srgbClr val="000000"/>
              </a:solidFill>
            </a:endParaRPr>
          </a:p>
          <a:p>
            <a:r>
              <a:rPr lang="en-US" sz="900" dirty="0">
                <a:solidFill>
                  <a:srgbClr val="000000"/>
                </a:solidFill>
              </a:rPr>
              <a:t>Additional details provided in FLW Standard case study – available at: http://flwprotocol.org/case-studies/</a:t>
            </a:r>
          </a:p>
        </p:txBody>
      </p:sp>
      <p:pic>
        <p:nvPicPr>
          <p:cNvPr id="1026" name="Picture 2" descr="Image result for kellogglogo">
            <a:extLst>
              <a:ext uri="{FF2B5EF4-FFF2-40B4-BE49-F238E27FC236}">
                <a16:creationId xmlns:a16="http://schemas.microsoft.com/office/drawing/2014/main" id="{0C5E6FF6-AE11-4526-8A03-81B6B40AFC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712" y="1893742"/>
            <a:ext cx="1704158" cy="625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A77D4E-CC24-45F1-8E7C-F8169A0BB80B}"/>
              </a:ext>
            </a:extLst>
          </p:cNvPr>
          <p:cNvPicPr>
            <a:picLocks noChangeAspect="1"/>
          </p:cNvPicPr>
          <p:nvPr/>
        </p:nvPicPr>
        <p:blipFill>
          <a:blip r:embed="rId4"/>
          <a:stretch>
            <a:fillRect/>
          </a:stretch>
        </p:blipFill>
        <p:spPr>
          <a:xfrm>
            <a:off x="3975497" y="2025004"/>
            <a:ext cx="4955757" cy="2539517"/>
          </a:xfrm>
          <a:prstGeom prst="rect">
            <a:avLst/>
          </a:prstGeom>
        </p:spPr>
      </p:pic>
      <p:sp>
        <p:nvSpPr>
          <p:cNvPr id="8" name="Text Box 2"/>
          <p:cNvSpPr txBox="1">
            <a:spLocks noChangeArrowheads="1"/>
          </p:cNvSpPr>
          <p:nvPr/>
        </p:nvSpPr>
        <p:spPr bwMode="auto">
          <a:xfrm>
            <a:off x="728663" y="881343"/>
            <a:ext cx="6565946" cy="480131"/>
          </a:xfrm>
          <a:prstGeom prst="rect">
            <a:avLst/>
          </a:prstGeom>
          <a:noFill/>
          <a:ln w="9525">
            <a:noFill/>
            <a:miter lim="800000"/>
            <a:headEnd/>
            <a:tailEnd/>
          </a:ln>
          <a:effectLst/>
        </p:spPr>
        <p:txBody>
          <a:bodyPr wrap="square">
            <a:spAutoFit/>
          </a:bodyPr>
          <a:lstStyle/>
          <a:p>
            <a:pPr defTabSz="342892">
              <a:lnSpc>
                <a:spcPct val="90000"/>
              </a:lnSpc>
            </a:pPr>
            <a:r>
              <a:rPr lang="en-US" sz="2800" b="1" dirty="0">
                <a:solidFill>
                  <a:srgbClr val="FFC000"/>
                </a:solidFill>
              </a:rPr>
              <a:t>Methods Kellogg Company Used</a:t>
            </a:r>
          </a:p>
        </p:txBody>
      </p:sp>
    </p:spTree>
    <p:extLst>
      <p:ext uri="{BB962C8B-B14F-4D97-AF65-F5344CB8AC3E}">
        <p14:creationId xmlns:p14="http://schemas.microsoft.com/office/powerpoint/2010/main" val="2714214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59958" y="1289062"/>
          <a:ext cx="8463397" cy="3961201"/>
        </p:xfrm>
        <a:graphic>
          <a:graphicData uri="http://schemas.openxmlformats.org/drawingml/2006/table">
            <a:tbl>
              <a:tblPr firstRow="1" firstCol="1" bandRow="1">
                <a:tableStyleId>{F5AB1C69-6EDB-4FF4-983F-18BD219EF322}</a:tableStyleId>
              </a:tblPr>
              <a:tblGrid>
                <a:gridCol w="1067599">
                  <a:extLst>
                    <a:ext uri="{9D8B030D-6E8A-4147-A177-3AD203B41FA5}">
                      <a16:colId xmlns:a16="http://schemas.microsoft.com/office/drawing/2014/main" val="20000"/>
                    </a:ext>
                  </a:extLst>
                </a:gridCol>
                <a:gridCol w="6309067">
                  <a:extLst>
                    <a:ext uri="{9D8B030D-6E8A-4147-A177-3AD203B41FA5}">
                      <a16:colId xmlns:a16="http://schemas.microsoft.com/office/drawing/2014/main" val="20001"/>
                    </a:ext>
                  </a:extLst>
                </a:gridCol>
                <a:gridCol w="1086731">
                  <a:extLst>
                    <a:ext uri="{9D8B030D-6E8A-4147-A177-3AD203B41FA5}">
                      <a16:colId xmlns:a16="http://schemas.microsoft.com/office/drawing/2014/main" val="20002"/>
                    </a:ext>
                  </a:extLst>
                </a:gridCol>
              </a:tblGrid>
              <a:tr h="202885">
                <a:tc>
                  <a:txBody>
                    <a:bodyPr/>
                    <a:lstStyle/>
                    <a:p>
                      <a:pPr marL="0" marR="0">
                        <a:lnSpc>
                          <a:spcPct val="107000"/>
                        </a:lnSpc>
                        <a:spcBef>
                          <a:spcPts val="0"/>
                        </a:spcBef>
                        <a:spcAft>
                          <a:spcPts val="0"/>
                        </a:spcAft>
                      </a:pPr>
                      <a:r>
                        <a:rPr lang="en-US" sz="1200" dirty="0">
                          <a:effectLst/>
                        </a:rPr>
                        <a:t>Destination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tc>
                  <a:txBody>
                    <a:bodyPr/>
                    <a:lstStyle/>
                    <a:p>
                      <a:pPr marL="0" marR="0">
                        <a:lnSpc>
                          <a:spcPct val="107000"/>
                        </a:lnSpc>
                        <a:spcBef>
                          <a:spcPts val="0"/>
                        </a:spcBef>
                        <a:spcAft>
                          <a:spcPts val="0"/>
                        </a:spcAft>
                      </a:pPr>
                      <a:r>
                        <a:rPr lang="en-US" sz="1200" dirty="0">
                          <a:effectLst/>
                        </a:rPr>
                        <a:t>Quantification Methods Used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tc>
                  <a:txBody>
                    <a:bodyPr/>
                    <a:lstStyle/>
                    <a:p>
                      <a:pPr marL="0" marR="0">
                        <a:lnSpc>
                          <a:spcPct val="107000"/>
                        </a:lnSpc>
                        <a:spcBef>
                          <a:spcPts val="0"/>
                        </a:spcBef>
                        <a:spcAft>
                          <a:spcPts val="0"/>
                        </a:spcAft>
                      </a:pPr>
                      <a:r>
                        <a:rPr lang="en-US" sz="1200" dirty="0">
                          <a:effectLst/>
                        </a:rPr>
                        <a:t>Uncertainty*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extLst>
                  <a:ext uri="{0D108BD9-81ED-4DB2-BD59-A6C34878D82A}">
                    <a16:rowId xmlns:a16="http://schemas.microsoft.com/office/drawing/2014/main" val="10000"/>
                  </a:ext>
                </a:extLst>
              </a:tr>
              <a:tr h="1369838">
                <a:tc>
                  <a:txBody>
                    <a:bodyPr/>
                    <a:lstStyle/>
                    <a:p>
                      <a:pPr marL="0" marR="0">
                        <a:lnSpc>
                          <a:spcPct val="107000"/>
                        </a:lnSpc>
                        <a:spcBef>
                          <a:spcPts val="0"/>
                        </a:spcBef>
                        <a:spcAft>
                          <a:spcPts val="0"/>
                        </a:spcAft>
                      </a:pPr>
                      <a:r>
                        <a:rPr lang="en-US" sz="1200" dirty="0">
                          <a:effectLst/>
                        </a:rPr>
                        <a:t>Animal feed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tc>
                  <a:txBody>
                    <a:bodyPr/>
                    <a:lstStyle/>
                    <a:p>
                      <a:pPr marL="0" marR="0">
                        <a:lnSpc>
                          <a:spcPct val="107000"/>
                        </a:lnSpc>
                        <a:spcBef>
                          <a:spcPts val="0"/>
                        </a:spcBef>
                        <a:spcAft>
                          <a:spcPts val="0"/>
                        </a:spcAft>
                      </a:pPr>
                      <a:r>
                        <a:rPr lang="en-US" sz="1200" dirty="0">
                          <a:effectLst/>
                        </a:rPr>
                        <a:t>Material: Food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Quantification method: Records from waste management vendors, primarily derived from direct weighing at the destination</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Assumptions: Assumes that minimal amounts of water are added for disposal as dry feed is much prefered by vendors over wet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tc>
                  <a:txBody>
                    <a:bodyPr/>
                    <a:lstStyle/>
                    <a:p>
                      <a:pPr marL="0" marR="0">
                        <a:lnSpc>
                          <a:spcPct val="107000"/>
                        </a:lnSpc>
                        <a:spcBef>
                          <a:spcPts val="0"/>
                        </a:spcBef>
                        <a:spcAft>
                          <a:spcPts val="0"/>
                        </a:spcAft>
                      </a:pPr>
                      <a:r>
                        <a:rPr lang="en-US" sz="1200" dirty="0">
                          <a:effectLst/>
                        </a:rPr>
                        <a:t>7</a:t>
                      </a:r>
                    </a:p>
                    <a:p>
                      <a:pPr marL="0" marR="0">
                        <a:lnSpc>
                          <a:spcPct val="107000"/>
                        </a:lnSpc>
                        <a:spcBef>
                          <a:spcPts val="0"/>
                        </a:spcBef>
                        <a:spcAft>
                          <a:spcPts val="0"/>
                        </a:spcAft>
                      </a:pPr>
                      <a:r>
                        <a:rPr lang="en-US" sz="1200" dirty="0">
                          <a:effectLst/>
                        </a:rPr>
                        <a:t>Minimal verification of vendor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extLst>
                  <a:ext uri="{0D108BD9-81ED-4DB2-BD59-A6C34878D82A}">
                    <a16:rowId xmlns:a16="http://schemas.microsoft.com/office/drawing/2014/main" val="10001"/>
                  </a:ext>
                </a:extLst>
              </a:tr>
              <a:tr h="235590">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noFill/>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noFill/>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noFill/>
                  </a:tcPr>
                </a:tc>
                <a:extLst>
                  <a:ext uri="{0D108BD9-81ED-4DB2-BD59-A6C34878D82A}">
                    <a16:rowId xmlns:a16="http://schemas.microsoft.com/office/drawing/2014/main" val="10002"/>
                  </a:ext>
                </a:extLst>
              </a:tr>
              <a:tr h="2152603">
                <a:tc>
                  <a:txBody>
                    <a:bodyPr/>
                    <a:lstStyle/>
                    <a:p>
                      <a:pPr marL="0" marR="0">
                        <a:lnSpc>
                          <a:spcPct val="107000"/>
                        </a:lnSpc>
                        <a:spcBef>
                          <a:spcPts val="0"/>
                        </a:spcBef>
                        <a:spcAft>
                          <a:spcPts val="0"/>
                        </a:spcAft>
                      </a:pPr>
                      <a:r>
                        <a:rPr lang="en-US" sz="1200" dirty="0">
                          <a:effectLst/>
                        </a:rPr>
                        <a:t>Co/anaerobic digestion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tc>
                  <a:txBody>
                    <a:bodyPr/>
                    <a:lstStyle/>
                    <a:p>
                      <a:pPr marL="0" marR="0">
                        <a:lnSpc>
                          <a:spcPct val="107000"/>
                        </a:lnSpc>
                        <a:spcBef>
                          <a:spcPts val="0"/>
                        </a:spcBef>
                        <a:spcAft>
                          <a:spcPts val="0"/>
                        </a:spcAft>
                      </a:pPr>
                      <a:r>
                        <a:rPr lang="en-US" sz="1200" dirty="0">
                          <a:effectLst/>
                        </a:rPr>
                        <a:t>Material: Food and Sludge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Quantification methods: </a:t>
                      </a:r>
                    </a:p>
                    <a:p>
                      <a:pPr marL="342900" marR="0" lvl="0" indent="-342900">
                        <a:lnSpc>
                          <a:spcPct val="107000"/>
                        </a:lnSpc>
                        <a:spcBef>
                          <a:spcPts val="0"/>
                        </a:spcBef>
                        <a:spcAft>
                          <a:spcPts val="0"/>
                        </a:spcAft>
                        <a:buFont typeface="+mj-lt"/>
                        <a:buAutoNum type="arabicPeriod"/>
                      </a:pPr>
                      <a:r>
                        <a:rPr lang="en-US" sz="1200" dirty="0">
                          <a:effectLst/>
                        </a:rPr>
                        <a:t>Records from waste management vendors, primarily derived from direct weighing at the destination</a:t>
                      </a:r>
                    </a:p>
                    <a:p>
                      <a:pPr marL="342900" marR="0" lvl="0" indent="-342900">
                        <a:lnSpc>
                          <a:spcPct val="107000"/>
                        </a:lnSpc>
                        <a:spcBef>
                          <a:spcPts val="0"/>
                        </a:spcBef>
                        <a:spcAft>
                          <a:spcPts val="0"/>
                        </a:spcAft>
                        <a:buFont typeface="+mj-lt"/>
                        <a:buAutoNum type="arabicPeriod"/>
                      </a:pPr>
                      <a:r>
                        <a:rPr lang="en-US" sz="1200" dirty="0">
                          <a:effectLst/>
                        </a:rPr>
                        <a:t>Assumptions from sludge waste composition analysis</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Assumptions: Assumes 15% of sludge weight represents food waste and the remaining 85% is water. Assumption based on average of 2015–2016 sludge analysis from one cereal manufacturing location in the UK. During anaerobic/aerobic digestion, some food is consumed, but bacteria also generate waste and die; this is assumed to be negligible.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tc>
                  <a:txBody>
                    <a:bodyPr/>
                    <a:lstStyle/>
                    <a:p>
                      <a:pPr marL="0" marR="0">
                        <a:lnSpc>
                          <a:spcPct val="107000"/>
                        </a:lnSpc>
                        <a:spcBef>
                          <a:spcPts val="0"/>
                        </a:spcBef>
                        <a:spcAft>
                          <a:spcPts val="0"/>
                        </a:spcAft>
                      </a:pPr>
                      <a:r>
                        <a:rPr lang="en-US" sz="1200" dirty="0">
                          <a:effectLst/>
                        </a:rPr>
                        <a:t>5</a:t>
                      </a:r>
                    </a:p>
                    <a:p>
                      <a:pPr marL="0" marR="0">
                        <a:lnSpc>
                          <a:spcPct val="107000"/>
                        </a:lnSpc>
                        <a:spcBef>
                          <a:spcPts val="0"/>
                        </a:spcBef>
                        <a:spcAft>
                          <a:spcPts val="0"/>
                        </a:spcAft>
                      </a:pPr>
                      <a:r>
                        <a:rPr lang="en-US" sz="1200" dirty="0">
                          <a:effectLst/>
                        </a:rPr>
                        <a:t>Minimal verification of vendor data</a:t>
                      </a:r>
                    </a:p>
                    <a:p>
                      <a:pPr marL="0" marR="0">
                        <a:lnSpc>
                          <a:spcPct val="107000"/>
                        </a:lnSpc>
                        <a:spcBef>
                          <a:spcPts val="0"/>
                        </a:spcBef>
                        <a:spcAft>
                          <a:spcPts val="0"/>
                        </a:spcAft>
                      </a:pPr>
                      <a:r>
                        <a:rPr lang="en-US" sz="1200" dirty="0">
                          <a:effectLst/>
                        </a:rPr>
                        <a:t>Assumptions scaled up from limited waste composition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355" marR="28355" marT="0" marB="0"/>
                </a:tc>
                <a:extLst>
                  <a:ext uri="{0D108BD9-81ED-4DB2-BD59-A6C34878D82A}">
                    <a16:rowId xmlns:a16="http://schemas.microsoft.com/office/drawing/2014/main" val="10003"/>
                  </a:ext>
                </a:extLst>
              </a:tr>
            </a:tbl>
          </a:graphicData>
        </a:graphic>
      </p:graphicFrame>
      <p:sp>
        <p:nvSpPr>
          <p:cNvPr id="5" name="Rectangle 4"/>
          <p:cNvSpPr/>
          <p:nvPr/>
        </p:nvSpPr>
        <p:spPr>
          <a:xfrm>
            <a:off x="7635921" y="5081654"/>
            <a:ext cx="1330657" cy="1061829"/>
          </a:xfrm>
          <a:prstGeom prst="rect">
            <a:avLst/>
          </a:prstGeom>
        </p:spPr>
        <p:txBody>
          <a:bodyPr wrap="square">
            <a:spAutoFit/>
          </a:bodyPr>
          <a:lstStyle/>
          <a:p>
            <a:endParaRPr lang="en-US" sz="1050" dirty="0"/>
          </a:p>
          <a:p>
            <a:r>
              <a:rPr lang="en-US" sz="1050" dirty="0"/>
              <a:t>*Qualitative estimate based on a scale of 1–10, with 10 signifying very accurate data</a:t>
            </a:r>
          </a:p>
        </p:txBody>
      </p:sp>
      <p:sp>
        <p:nvSpPr>
          <p:cNvPr id="6" name="Rectangle 5"/>
          <p:cNvSpPr/>
          <p:nvPr/>
        </p:nvSpPr>
        <p:spPr>
          <a:xfrm>
            <a:off x="1319486" y="1892329"/>
            <a:ext cx="6321591" cy="3838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324451" y="3651630"/>
            <a:ext cx="6321592" cy="16178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Box 2"/>
          <p:cNvSpPr txBox="1">
            <a:spLocks noChangeArrowheads="1"/>
          </p:cNvSpPr>
          <p:nvPr/>
        </p:nvSpPr>
        <p:spPr bwMode="auto">
          <a:xfrm>
            <a:off x="294682" y="421132"/>
            <a:ext cx="8371197" cy="867930"/>
          </a:xfrm>
          <a:prstGeom prst="rect">
            <a:avLst/>
          </a:prstGeom>
          <a:noFill/>
          <a:ln w="9525">
            <a:noFill/>
            <a:miter lim="800000"/>
            <a:headEnd/>
            <a:tailEnd/>
          </a:ln>
          <a:effectLst/>
        </p:spPr>
        <p:txBody>
          <a:bodyPr wrap="square">
            <a:spAutoFit/>
          </a:bodyPr>
          <a:lstStyle/>
          <a:p>
            <a:pPr defTabSz="342892">
              <a:lnSpc>
                <a:spcPct val="90000"/>
              </a:lnSpc>
            </a:pPr>
            <a:r>
              <a:rPr lang="en-US" sz="2800" b="1" dirty="0">
                <a:solidFill>
                  <a:srgbClr val="FFC000"/>
                </a:solidFill>
              </a:rPr>
              <a:t>Sampling of Kellogg Company’s Methods, Assumptions &amp; Uncertainty</a:t>
            </a:r>
          </a:p>
        </p:txBody>
      </p:sp>
      <p:sp>
        <p:nvSpPr>
          <p:cNvPr id="4" name="Rectangle 3"/>
          <p:cNvSpPr/>
          <p:nvPr/>
        </p:nvSpPr>
        <p:spPr>
          <a:xfrm>
            <a:off x="359958" y="6121326"/>
            <a:ext cx="4572000" cy="369332"/>
          </a:xfrm>
          <a:prstGeom prst="rect">
            <a:avLst/>
          </a:prstGeom>
        </p:spPr>
        <p:txBody>
          <a:bodyPr>
            <a:spAutoFit/>
          </a:bodyPr>
          <a:lstStyle/>
          <a:p>
            <a:r>
              <a:rPr lang="en-US" sz="900" dirty="0">
                <a:solidFill>
                  <a:srgbClr val="000000"/>
                </a:solidFill>
              </a:rPr>
              <a:t>Additional details provided in FLW Standard case study – available at: http://flwprotocol.org/case-studies/</a:t>
            </a:r>
          </a:p>
        </p:txBody>
      </p:sp>
    </p:spTree>
    <p:extLst>
      <p:ext uri="{BB962C8B-B14F-4D97-AF65-F5344CB8AC3E}">
        <p14:creationId xmlns:p14="http://schemas.microsoft.com/office/powerpoint/2010/main" val="265729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03935" y="1630883"/>
          <a:ext cx="8595881" cy="2969989"/>
        </p:xfrm>
        <a:graphic>
          <a:graphicData uri="http://schemas.openxmlformats.org/drawingml/2006/table">
            <a:tbl>
              <a:tblPr firstRow="1" firstCol="1" bandRow="1">
                <a:tableStyleId>{F5AB1C69-6EDB-4FF4-983F-18BD219EF322}</a:tableStyleId>
              </a:tblPr>
              <a:tblGrid>
                <a:gridCol w="1007894">
                  <a:extLst>
                    <a:ext uri="{9D8B030D-6E8A-4147-A177-3AD203B41FA5}">
                      <a16:colId xmlns:a16="http://schemas.microsoft.com/office/drawing/2014/main" val="20000"/>
                    </a:ext>
                  </a:extLst>
                </a:gridCol>
                <a:gridCol w="6193006">
                  <a:extLst>
                    <a:ext uri="{9D8B030D-6E8A-4147-A177-3AD203B41FA5}">
                      <a16:colId xmlns:a16="http://schemas.microsoft.com/office/drawing/2014/main" val="20001"/>
                    </a:ext>
                  </a:extLst>
                </a:gridCol>
                <a:gridCol w="1394981">
                  <a:extLst>
                    <a:ext uri="{9D8B030D-6E8A-4147-A177-3AD203B41FA5}">
                      <a16:colId xmlns:a16="http://schemas.microsoft.com/office/drawing/2014/main" val="20002"/>
                    </a:ext>
                  </a:extLst>
                </a:gridCol>
              </a:tblGrid>
              <a:tr h="195692">
                <a:tc>
                  <a:txBody>
                    <a:bodyPr/>
                    <a:lstStyle/>
                    <a:p>
                      <a:pPr marL="0" marR="0">
                        <a:lnSpc>
                          <a:spcPct val="107000"/>
                        </a:lnSpc>
                        <a:spcBef>
                          <a:spcPts val="0"/>
                        </a:spcBef>
                        <a:spcAft>
                          <a:spcPts val="0"/>
                        </a:spcAft>
                      </a:pPr>
                      <a:r>
                        <a:rPr lang="en-US" sz="1200" dirty="0">
                          <a:effectLst/>
                        </a:rPr>
                        <a:t>Destination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tc>
                <a:tc>
                  <a:txBody>
                    <a:bodyPr/>
                    <a:lstStyle/>
                    <a:p>
                      <a:pPr marL="0" marR="0">
                        <a:lnSpc>
                          <a:spcPct val="107000"/>
                        </a:lnSpc>
                        <a:spcBef>
                          <a:spcPts val="0"/>
                        </a:spcBef>
                        <a:spcAft>
                          <a:spcPts val="0"/>
                        </a:spcAft>
                      </a:pPr>
                      <a:r>
                        <a:rPr lang="en-US" sz="1200" dirty="0">
                          <a:effectLst/>
                        </a:rPr>
                        <a:t>Quantification Methods Used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tc>
                <a:tc>
                  <a:txBody>
                    <a:bodyPr/>
                    <a:lstStyle/>
                    <a:p>
                      <a:pPr marL="0" marR="0">
                        <a:lnSpc>
                          <a:spcPct val="107000"/>
                        </a:lnSpc>
                        <a:spcBef>
                          <a:spcPts val="0"/>
                        </a:spcBef>
                        <a:spcAft>
                          <a:spcPts val="0"/>
                        </a:spcAft>
                      </a:pPr>
                      <a:r>
                        <a:rPr lang="en-US" sz="1200" dirty="0">
                          <a:effectLst/>
                        </a:rPr>
                        <a:t>Uncertainty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tc>
                <a:extLst>
                  <a:ext uri="{0D108BD9-81ED-4DB2-BD59-A6C34878D82A}">
                    <a16:rowId xmlns:a16="http://schemas.microsoft.com/office/drawing/2014/main" val="10000"/>
                  </a:ext>
                </a:extLst>
              </a:tr>
              <a:tr h="2348294">
                <a:tc>
                  <a:txBody>
                    <a:bodyPr/>
                    <a:lstStyle/>
                    <a:p>
                      <a:pPr marL="0" marR="0">
                        <a:lnSpc>
                          <a:spcPct val="107000"/>
                        </a:lnSpc>
                        <a:spcBef>
                          <a:spcPts val="0"/>
                        </a:spcBef>
                        <a:spcAft>
                          <a:spcPts val="0"/>
                        </a:spcAft>
                      </a:pPr>
                      <a:r>
                        <a:rPr lang="en-US" sz="1200" dirty="0">
                          <a:effectLst/>
                        </a:rPr>
                        <a:t>Controlled combustion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tc>
                <a:tc>
                  <a:txBody>
                    <a:bodyPr/>
                    <a:lstStyle/>
                    <a:p>
                      <a:pPr marL="0" marR="0">
                        <a:lnSpc>
                          <a:spcPct val="107000"/>
                        </a:lnSpc>
                        <a:spcBef>
                          <a:spcPts val="0"/>
                        </a:spcBef>
                        <a:spcAft>
                          <a:spcPts val="0"/>
                        </a:spcAft>
                      </a:pPr>
                      <a:r>
                        <a:rPr lang="en-US" sz="1200" dirty="0">
                          <a:effectLst/>
                        </a:rPr>
                        <a:t>Material: Food and Sludge </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Quantification method: </a:t>
                      </a:r>
                    </a:p>
                    <a:p>
                      <a:pPr marL="342900" marR="0" lvl="0" indent="-342900">
                        <a:lnSpc>
                          <a:spcPct val="107000"/>
                        </a:lnSpc>
                        <a:spcBef>
                          <a:spcPts val="0"/>
                        </a:spcBef>
                        <a:spcAft>
                          <a:spcPts val="0"/>
                        </a:spcAft>
                        <a:buFont typeface="+mj-lt"/>
                        <a:buAutoNum type="arabicPeriod"/>
                      </a:pPr>
                      <a:r>
                        <a:rPr lang="en-US" sz="1200" dirty="0">
                          <a:effectLst/>
                        </a:rPr>
                        <a:t>Records from waste management vendors, primarily derived from direct weighing at the destination</a:t>
                      </a:r>
                    </a:p>
                    <a:p>
                      <a:pPr marL="342900" marR="0" lvl="0" indent="-342900">
                        <a:lnSpc>
                          <a:spcPct val="107000"/>
                        </a:lnSpc>
                        <a:spcBef>
                          <a:spcPts val="0"/>
                        </a:spcBef>
                        <a:spcAft>
                          <a:spcPts val="0"/>
                        </a:spcAft>
                        <a:buFont typeface="+mj-lt"/>
                        <a:buAutoNum type="arabicPeriod"/>
                      </a:pPr>
                      <a:r>
                        <a:rPr lang="en-US" sz="1200" dirty="0">
                          <a:effectLst/>
                        </a:rPr>
                        <a:t>Assumptions from sludge and general waste composition analysis</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Assumptions: </a:t>
                      </a:r>
                    </a:p>
                    <a:p>
                      <a:pPr marL="342900" marR="0" lvl="0" indent="-342900">
                        <a:lnSpc>
                          <a:spcPct val="107000"/>
                        </a:lnSpc>
                        <a:spcBef>
                          <a:spcPts val="0"/>
                        </a:spcBef>
                        <a:spcAft>
                          <a:spcPts val="0"/>
                        </a:spcAft>
                        <a:buFont typeface="+mj-lt"/>
                        <a:buAutoNum type="arabicPeriod"/>
                      </a:pPr>
                      <a:r>
                        <a:rPr lang="en-US" sz="1200" dirty="0">
                          <a:effectLst/>
                        </a:rPr>
                        <a:t>See sludge assumption above.</a:t>
                      </a:r>
                    </a:p>
                    <a:p>
                      <a:pPr marL="342900" marR="0" lvl="0" indent="-342900">
                        <a:lnSpc>
                          <a:spcPct val="107000"/>
                        </a:lnSpc>
                        <a:spcBef>
                          <a:spcPts val="0"/>
                        </a:spcBef>
                        <a:spcAft>
                          <a:spcPts val="0"/>
                        </a:spcAft>
                        <a:buFont typeface="+mj-lt"/>
                        <a:buAutoNum type="arabicPeriod"/>
                      </a:pPr>
                      <a:r>
                        <a:rPr lang="en-US" sz="1200" dirty="0">
                          <a:effectLst/>
                        </a:rPr>
                        <a:t>Assumes that 25% of general waste sent to incineration is food waste. Assumption based on 2009 waste analysis from two manufacturing locations (covering both cereal and snack production) in the UK.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tc>
                <a:tc>
                  <a:txBody>
                    <a:bodyPr/>
                    <a:lstStyle/>
                    <a:p>
                      <a:pPr marL="0" marR="0">
                        <a:lnSpc>
                          <a:spcPct val="107000"/>
                        </a:lnSpc>
                        <a:spcBef>
                          <a:spcPts val="0"/>
                        </a:spcBef>
                        <a:spcAft>
                          <a:spcPts val="0"/>
                        </a:spcAft>
                      </a:pPr>
                      <a:r>
                        <a:rPr lang="en-US" sz="1200" dirty="0">
                          <a:effectLst/>
                        </a:rPr>
                        <a:t>5</a:t>
                      </a:r>
                    </a:p>
                    <a:p>
                      <a:pPr marL="0" marR="0">
                        <a:lnSpc>
                          <a:spcPct val="107000"/>
                        </a:lnSpc>
                        <a:spcBef>
                          <a:spcPts val="0"/>
                        </a:spcBef>
                        <a:spcAft>
                          <a:spcPts val="0"/>
                        </a:spcAft>
                      </a:pPr>
                      <a:r>
                        <a:rPr lang="en-US" sz="1200" dirty="0">
                          <a:effectLst/>
                        </a:rPr>
                        <a:t>Minimal verification of vendor data</a:t>
                      </a:r>
                    </a:p>
                    <a:p>
                      <a:pPr marL="0" marR="0">
                        <a:lnSpc>
                          <a:spcPct val="107000"/>
                        </a:lnSpc>
                        <a:spcBef>
                          <a:spcPts val="0"/>
                        </a:spcBef>
                        <a:spcAft>
                          <a:spcPts val="0"/>
                        </a:spcAft>
                      </a:pPr>
                      <a:r>
                        <a:rPr lang="en-US" sz="1200" dirty="0">
                          <a:effectLst/>
                        </a:rPr>
                        <a:t>Assumptions scaled up from limited waste composition analysis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tc>
                <a:extLst>
                  <a:ext uri="{0D108BD9-81ED-4DB2-BD59-A6C34878D82A}">
                    <a16:rowId xmlns:a16="http://schemas.microsoft.com/office/drawing/2014/main" val="10001"/>
                  </a:ext>
                </a:extLst>
              </a:tr>
              <a:tr h="425798">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noFill/>
                  </a:tcPr>
                </a:tc>
                <a:tc>
                  <a:txBody>
                    <a:bodyPr/>
                    <a:lstStyle/>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noFill/>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725" marR="27725" marT="0" marB="0">
                    <a:noFill/>
                  </a:tcPr>
                </a:tc>
                <a:extLst>
                  <a:ext uri="{0D108BD9-81ED-4DB2-BD59-A6C34878D82A}">
                    <a16:rowId xmlns:a16="http://schemas.microsoft.com/office/drawing/2014/main" val="10002"/>
                  </a:ext>
                </a:extLst>
              </a:tr>
            </a:tbl>
          </a:graphicData>
        </a:graphic>
      </p:graphicFrame>
      <p:sp>
        <p:nvSpPr>
          <p:cNvPr id="4" name="Rectangle 1"/>
          <p:cNvSpPr>
            <a:spLocks noChangeArrowheads="1"/>
          </p:cNvSpPr>
          <p:nvPr/>
        </p:nvSpPr>
        <p:spPr bwMode="auto">
          <a:xfrm>
            <a:off x="3414714" y="21665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p>
        </p:txBody>
      </p:sp>
      <p:sp>
        <p:nvSpPr>
          <p:cNvPr id="6" name="Rectangle 5"/>
          <p:cNvSpPr/>
          <p:nvPr/>
        </p:nvSpPr>
        <p:spPr>
          <a:xfrm>
            <a:off x="1193721" y="3181804"/>
            <a:ext cx="6143501" cy="106350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Box 2"/>
          <p:cNvSpPr txBox="1">
            <a:spLocks noChangeArrowheads="1"/>
          </p:cNvSpPr>
          <p:nvPr/>
        </p:nvSpPr>
        <p:spPr bwMode="auto">
          <a:xfrm>
            <a:off x="359959" y="681313"/>
            <a:ext cx="7931057" cy="867930"/>
          </a:xfrm>
          <a:prstGeom prst="rect">
            <a:avLst/>
          </a:prstGeom>
          <a:noFill/>
          <a:ln w="9525">
            <a:noFill/>
            <a:miter lim="800000"/>
            <a:headEnd/>
            <a:tailEnd/>
          </a:ln>
          <a:effectLst/>
        </p:spPr>
        <p:txBody>
          <a:bodyPr wrap="square">
            <a:spAutoFit/>
          </a:bodyPr>
          <a:lstStyle/>
          <a:p>
            <a:pPr defTabSz="342892">
              <a:lnSpc>
                <a:spcPct val="90000"/>
              </a:lnSpc>
            </a:pPr>
            <a:r>
              <a:rPr lang="en-US" sz="2800" b="1" dirty="0">
                <a:solidFill>
                  <a:srgbClr val="FFC000"/>
                </a:solidFill>
              </a:rPr>
              <a:t>Sampling of Kellogg’s Methods, Assumptions &amp; Uncertainty</a:t>
            </a:r>
          </a:p>
        </p:txBody>
      </p:sp>
      <p:sp>
        <p:nvSpPr>
          <p:cNvPr id="10" name="Rectangle 9"/>
          <p:cNvSpPr/>
          <p:nvPr/>
        </p:nvSpPr>
        <p:spPr>
          <a:xfrm>
            <a:off x="359958" y="5435526"/>
            <a:ext cx="4572000" cy="369332"/>
          </a:xfrm>
          <a:prstGeom prst="rect">
            <a:avLst/>
          </a:prstGeom>
        </p:spPr>
        <p:txBody>
          <a:bodyPr>
            <a:spAutoFit/>
          </a:bodyPr>
          <a:lstStyle/>
          <a:p>
            <a:r>
              <a:rPr lang="en-US" sz="900" dirty="0">
                <a:solidFill>
                  <a:srgbClr val="000000"/>
                </a:solidFill>
              </a:rPr>
              <a:t>Additional details provided in FLW Standard case study – available at: http://flwprotocol.org/case-studies/</a:t>
            </a:r>
          </a:p>
        </p:txBody>
      </p:sp>
      <p:sp>
        <p:nvSpPr>
          <p:cNvPr id="11" name="Rectangle 10"/>
          <p:cNvSpPr/>
          <p:nvPr/>
        </p:nvSpPr>
        <p:spPr>
          <a:xfrm>
            <a:off x="7482385" y="4062922"/>
            <a:ext cx="1466747" cy="900246"/>
          </a:xfrm>
          <a:prstGeom prst="rect">
            <a:avLst/>
          </a:prstGeom>
        </p:spPr>
        <p:txBody>
          <a:bodyPr wrap="square">
            <a:spAutoFit/>
          </a:bodyPr>
          <a:lstStyle/>
          <a:p>
            <a:endParaRPr lang="en-US" sz="1050" dirty="0"/>
          </a:p>
          <a:p>
            <a:r>
              <a:rPr lang="en-US" sz="1050" dirty="0"/>
              <a:t>*Qualitative estimate based on a scale of 1–10, with 10 signifying very accurate data</a:t>
            </a:r>
          </a:p>
        </p:txBody>
      </p:sp>
    </p:spTree>
    <p:extLst>
      <p:ext uri="{BB962C8B-B14F-4D97-AF65-F5344CB8AC3E}">
        <p14:creationId xmlns:p14="http://schemas.microsoft.com/office/powerpoint/2010/main" val="408066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19" y="2533651"/>
            <a:ext cx="4826417" cy="1870092"/>
          </a:xfrm>
        </p:spPr>
        <p:txBody>
          <a:bodyPr>
            <a:noAutofit/>
          </a:bodyPr>
          <a:lstStyle/>
          <a:p>
            <a:pPr algn="ctr"/>
            <a:r>
              <a:rPr lang="en-US" sz="4000" b="1" dirty="0"/>
              <a:t>Additional Tools for Accessing </a:t>
            </a:r>
            <a:br>
              <a:rPr lang="en-US" sz="4000" b="1" dirty="0"/>
            </a:br>
            <a:r>
              <a:rPr lang="en-US" sz="4000" b="1" dirty="0"/>
              <a:t>Guidance on</a:t>
            </a:r>
            <a:br>
              <a:rPr lang="en-US" sz="4000" b="1" dirty="0"/>
            </a:br>
            <a:r>
              <a:rPr lang="en-US" sz="4000" b="1" dirty="0"/>
              <a:t>“How to Quantify”</a:t>
            </a:r>
            <a:endParaRPr lang="en-US" sz="4000" dirty="0"/>
          </a:p>
        </p:txBody>
      </p:sp>
    </p:spTree>
    <p:extLst>
      <p:ext uri="{BB962C8B-B14F-4D97-AF65-F5344CB8AC3E}">
        <p14:creationId xmlns:p14="http://schemas.microsoft.com/office/powerpoint/2010/main" val="1824471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8750" t="22950" r="3718" b="46665"/>
          <a:stretch/>
        </p:blipFill>
        <p:spPr>
          <a:xfrm>
            <a:off x="0" y="3674740"/>
            <a:ext cx="9086850" cy="2002160"/>
          </a:xfrm>
          <a:prstGeom prst="rect">
            <a:avLst/>
          </a:prstGeom>
        </p:spPr>
      </p:pic>
      <p:sp>
        <p:nvSpPr>
          <p:cNvPr id="3" name="Oval 2"/>
          <p:cNvSpPr/>
          <p:nvPr/>
        </p:nvSpPr>
        <p:spPr>
          <a:xfrm flipV="1">
            <a:off x="7467600" y="3977626"/>
            <a:ext cx="1620202" cy="152782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4"/>
          <a:srcRect t="12203" r="6666" b="44442"/>
          <a:stretch/>
        </p:blipFill>
        <p:spPr>
          <a:xfrm>
            <a:off x="304800" y="990599"/>
            <a:ext cx="8534400" cy="2228851"/>
          </a:xfrm>
          <a:prstGeom prst="rect">
            <a:avLst/>
          </a:prstGeom>
        </p:spPr>
      </p:pic>
      <p:sp>
        <p:nvSpPr>
          <p:cNvPr id="7" name="Text Box 2"/>
          <p:cNvSpPr txBox="1">
            <a:spLocks noChangeArrowheads="1"/>
          </p:cNvSpPr>
          <p:nvPr/>
        </p:nvSpPr>
        <p:spPr bwMode="auto">
          <a:xfrm>
            <a:off x="304800" y="282823"/>
            <a:ext cx="8398040" cy="480131"/>
          </a:xfrm>
          <a:prstGeom prst="rect">
            <a:avLst/>
          </a:prstGeom>
          <a:noFill/>
          <a:ln w="9525">
            <a:noFill/>
            <a:miter lim="800000"/>
            <a:headEnd/>
            <a:tailEnd/>
          </a:ln>
          <a:effectLst/>
        </p:spPr>
        <p:txBody>
          <a:bodyPr wrap="square">
            <a:spAutoFit/>
          </a:bodyPr>
          <a:lstStyle/>
          <a:p>
            <a:pPr>
              <a:lnSpc>
                <a:spcPct val="90000"/>
              </a:lnSpc>
            </a:pPr>
            <a:r>
              <a:rPr lang="en-US" sz="2800" b="1" dirty="0">
                <a:solidFill>
                  <a:srgbClr val="FFC000"/>
                </a:solidFill>
              </a:rPr>
              <a:t>Video Review of 10 Quantification Methods</a:t>
            </a:r>
          </a:p>
        </p:txBody>
      </p:sp>
    </p:spTree>
    <p:extLst>
      <p:ext uri="{BB962C8B-B14F-4D97-AF65-F5344CB8AC3E}">
        <p14:creationId xmlns:p14="http://schemas.microsoft.com/office/powerpoint/2010/main" val="1867535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754" t="49289" r="23307" b="30239"/>
          <a:stretch/>
        </p:blipFill>
        <p:spPr>
          <a:xfrm>
            <a:off x="454125" y="3640229"/>
            <a:ext cx="4401091" cy="726389"/>
          </a:xfrm>
          <a:prstGeom prst="rect">
            <a:avLst/>
          </a:prstGeom>
        </p:spPr>
      </p:pic>
      <p:sp>
        <p:nvSpPr>
          <p:cNvPr id="7" name="TextBox 6"/>
          <p:cNvSpPr txBox="1"/>
          <p:nvPr/>
        </p:nvSpPr>
        <p:spPr>
          <a:xfrm>
            <a:off x="429408" y="5834420"/>
            <a:ext cx="2765448" cy="715581"/>
          </a:xfrm>
          <a:prstGeom prst="rect">
            <a:avLst/>
          </a:prstGeom>
          <a:noFill/>
        </p:spPr>
        <p:txBody>
          <a:bodyPr wrap="square" rtlCol="0">
            <a:spAutoFit/>
          </a:bodyPr>
          <a:lstStyle/>
          <a:p>
            <a:r>
              <a:rPr lang="en-US" sz="1350" b="1" u="sng" dirty="0">
                <a:solidFill>
                  <a:schemeClr val="accent6">
                    <a:lumMod val="75000"/>
                  </a:schemeClr>
                </a:solidFill>
              </a:rPr>
              <a:t>More in the Pipeline:</a:t>
            </a:r>
            <a:r>
              <a:rPr lang="en-US" sz="1350" b="1" dirty="0">
                <a:solidFill>
                  <a:schemeClr val="accent6">
                    <a:lumMod val="75000"/>
                  </a:schemeClr>
                </a:solidFill>
              </a:rPr>
              <a:t> </a:t>
            </a:r>
          </a:p>
          <a:p>
            <a:r>
              <a:rPr lang="en-US" sz="1350" b="1" dirty="0" err="1">
                <a:solidFill>
                  <a:schemeClr val="accent6">
                    <a:lumMod val="75000"/>
                  </a:schemeClr>
                </a:solidFill>
              </a:rPr>
              <a:t>Cranswick</a:t>
            </a:r>
            <a:r>
              <a:rPr lang="en-US" sz="1350" b="1" dirty="0">
                <a:solidFill>
                  <a:schemeClr val="accent6">
                    <a:lumMod val="75000"/>
                  </a:schemeClr>
                </a:solidFill>
              </a:rPr>
              <a:t> plc, Danone, Campbell’s, Sobey’s, Walmart</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6932" t="49295" r="33998" b="29245"/>
          <a:stretch/>
        </p:blipFill>
        <p:spPr>
          <a:xfrm>
            <a:off x="5101371" y="3646986"/>
            <a:ext cx="3673662" cy="707261"/>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l="23519" t="31847" r="30232" b="49687"/>
          <a:stretch/>
        </p:blipFill>
        <p:spPr>
          <a:xfrm>
            <a:off x="454125" y="4707306"/>
            <a:ext cx="4401091" cy="937932"/>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l="26854" t="36251" r="33907" b="48238"/>
          <a:stretch/>
        </p:blipFill>
        <p:spPr>
          <a:xfrm>
            <a:off x="5101370" y="4700867"/>
            <a:ext cx="3687517" cy="761338"/>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l="22691" t="57503" r="59000" b="35435"/>
          <a:stretch/>
        </p:blipFill>
        <p:spPr>
          <a:xfrm>
            <a:off x="1690078" y="5428918"/>
            <a:ext cx="1345499" cy="291795"/>
          </a:xfrm>
          <a:prstGeom prst="rect">
            <a:avLst/>
          </a:prstGeom>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a:ext>
            </a:extLst>
          </a:blip>
          <a:srcRect l="13897" t="45880" r="50147" b="27244"/>
          <a:stretch/>
        </p:blipFill>
        <p:spPr>
          <a:xfrm>
            <a:off x="6203409" y="4129737"/>
            <a:ext cx="715017" cy="300483"/>
          </a:xfrm>
          <a:prstGeom prst="rect">
            <a:avLst/>
          </a:prstGeom>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a:ext>
            </a:extLst>
          </a:blip>
          <a:srcRect l="13897" t="14689" r="72206" b="77072"/>
          <a:stretch/>
        </p:blipFill>
        <p:spPr>
          <a:xfrm>
            <a:off x="6186473" y="5241909"/>
            <a:ext cx="1047159" cy="349053"/>
          </a:xfrm>
          <a:prstGeom prst="rect">
            <a:avLst/>
          </a:prstGeom>
        </p:spPr>
      </p:pic>
      <p:pic>
        <p:nvPicPr>
          <p:cNvPr id="15" name="Picture 14"/>
          <p:cNvPicPr>
            <a:picLocks noChangeAspect="1"/>
          </p:cNvPicPr>
          <p:nvPr/>
        </p:nvPicPr>
        <p:blipFill rotWithShape="1">
          <a:blip r:embed="rId10" cstate="email">
            <a:extLst>
              <a:ext uri="{28A0092B-C50C-407E-A947-70E740481C1C}">
                <a14:useLocalDpi xmlns:a14="http://schemas.microsoft.com/office/drawing/2010/main"/>
              </a:ext>
            </a:extLst>
          </a:blip>
          <a:srcRect l="4742" t="37053" r="85222" b="54904"/>
          <a:stretch/>
        </p:blipFill>
        <p:spPr>
          <a:xfrm>
            <a:off x="1539602" y="4159870"/>
            <a:ext cx="917762" cy="318862"/>
          </a:xfrm>
          <a:prstGeom prst="rect">
            <a:avLst/>
          </a:prstGeom>
        </p:spPr>
      </p:pic>
      <p:sp>
        <p:nvSpPr>
          <p:cNvPr id="16" name="Text Box 2"/>
          <p:cNvSpPr txBox="1">
            <a:spLocks noChangeArrowheads="1"/>
          </p:cNvSpPr>
          <p:nvPr/>
        </p:nvSpPr>
        <p:spPr bwMode="auto">
          <a:xfrm>
            <a:off x="156434" y="172422"/>
            <a:ext cx="8903874" cy="480131"/>
          </a:xfrm>
          <a:prstGeom prst="rect">
            <a:avLst/>
          </a:prstGeom>
          <a:noFill/>
          <a:ln w="9525">
            <a:noFill/>
            <a:miter lim="800000"/>
            <a:headEnd/>
            <a:tailEnd/>
          </a:ln>
          <a:effectLst/>
        </p:spPr>
        <p:txBody>
          <a:bodyPr wrap="square">
            <a:spAutoFit/>
          </a:bodyPr>
          <a:lstStyle/>
          <a:p>
            <a:pPr>
              <a:lnSpc>
                <a:spcPct val="90000"/>
              </a:lnSpc>
            </a:pPr>
            <a:r>
              <a:rPr lang="en-US" sz="2800" b="1" dirty="0">
                <a:solidFill>
                  <a:srgbClr val="FFC000"/>
                </a:solidFill>
              </a:rPr>
              <a:t>Examples of Quantification Methods in the Case Studies</a:t>
            </a:r>
          </a:p>
        </p:txBody>
      </p:sp>
      <p:pic>
        <p:nvPicPr>
          <p:cNvPr id="2" name="Picture 1"/>
          <p:cNvPicPr>
            <a:picLocks noChangeAspect="1"/>
          </p:cNvPicPr>
          <p:nvPr/>
        </p:nvPicPr>
        <p:blipFill rotWithShape="1">
          <a:blip r:embed="rId11" cstate="email">
            <a:extLst>
              <a:ext uri="{28A0092B-C50C-407E-A947-70E740481C1C}">
                <a14:useLocalDpi xmlns:a14="http://schemas.microsoft.com/office/drawing/2010/main"/>
              </a:ext>
            </a:extLst>
          </a:blip>
          <a:srcRect l="23158" t="60311" r="24210" b="28703"/>
          <a:stretch/>
        </p:blipFill>
        <p:spPr>
          <a:xfrm>
            <a:off x="3352796" y="5690779"/>
            <a:ext cx="5325251" cy="807968"/>
          </a:xfrm>
          <a:prstGeom prst="rect">
            <a:avLst/>
          </a:prstGeom>
        </p:spPr>
      </p:pic>
      <p:pic>
        <p:nvPicPr>
          <p:cNvPr id="17" name="Picture 16"/>
          <p:cNvPicPr>
            <a:picLocks noChangeAspect="1"/>
          </p:cNvPicPr>
          <p:nvPr/>
        </p:nvPicPr>
        <p:blipFill rotWithShape="1">
          <a:blip r:embed="rId12" cstate="email">
            <a:extLst>
              <a:ext uri="{28A0092B-C50C-407E-A947-70E740481C1C}">
                <a14:useLocalDpi xmlns:a14="http://schemas.microsoft.com/office/drawing/2010/main"/>
              </a:ext>
            </a:extLst>
          </a:blip>
          <a:srcRect t="11812" r="11176" b="56223"/>
          <a:stretch/>
        </p:blipFill>
        <p:spPr>
          <a:xfrm>
            <a:off x="0" y="822897"/>
            <a:ext cx="9060308" cy="1833173"/>
          </a:xfrm>
          <a:prstGeom prst="rect">
            <a:avLst/>
          </a:prstGeom>
        </p:spPr>
      </p:pic>
      <p:sp>
        <p:nvSpPr>
          <p:cNvPr id="18" name="Rectangle 17"/>
          <p:cNvSpPr/>
          <p:nvPr/>
        </p:nvSpPr>
        <p:spPr>
          <a:xfrm>
            <a:off x="-167982" y="2449085"/>
            <a:ext cx="7719204" cy="1077218"/>
          </a:xfrm>
          <a:prstGeom prst="rect">
            <a:avLst/>
          </a:prstGeom>
        </p:spPr>
        <p:txBody>
          <a:bodyPr wrap="square">
            <a:spAutoFit/>
          </a:bodyPr>
          <a:lstStyle/>
          <a:p>
            <a:pPr marL="860425" lvl="4" indent="-285750" fontAlgn="t">
              <a:lnSpc>
                <a:spcPct val="100000"/>
              </a:lnSpc>
              <a:spcBef>
                <a:spcPts val="0"/>
              </a:spcBef>
              <a:spcAft>
                <a:spcPts val="0"/>
              </a:spcAft>
              <a:buFont typeface="Wingdings" panose="05000000000000000000" pitchFamily="2" charset="2"/>
              <a:buChar char="ü"/>
            </a:pPr>
            <a:r>
              <a:rPr lang="en-US" sz="1600" dirty="0"/>
              <a:t>Benefits from using the FLW Standard </a:t>
            </a:r>
          </a:p>
          <a:p>
            <a:pPr marL="860425" lvl="4" indent="-285750" fontAlgn="t">
              <a:lnSpc>
                <a:spcPct val="100000"/>
              </a:lnSpc>
              <a:spcBef>
                <a:spcPts val="0"/>
              </a:spcBef>
              <a:spcAft>
                <a:spcPts val="0"/>
              </a:spcAft>
              <a:buFont typeface="Wingdings" panose="05000000000000000000" pitchFamily="2" charset="2"/>
              <a:buChar char="ü"/>
            </a:pPr>
            <a:r>
              <a:rPr lang="en-US" sz="1600" dirty="0"/>
              <a:t>Challenges faced and overcome in measuring </a:t>
            </a:r>
          </a:p>
          <a:p>
            <a:pPr marL="860425" lvl="4" indent="-285750" fontAlgn="t">
              <a:lnSpc>
                <a:spcPct val="100000"/>
              </a:lnSpc>
              <a:spcBef>
                <a:spcPts val="0"/>
              </a:spcBef>
              <a:spcAft>
                <a:spcPts val="0"/>
              </a:spcAft>
              <a:buFont typeface="Wingdings" panose="05000000000000000000" pitchFamily="2" charset="2"/>
              <a:buChar char="ü"/>
            </a:pPr>
            <a:r>
              <a:rPr lang="en-US" sz="1600" dirty="0"/>
              <a:t>How to summarize an FLW inventory using the FLW Standard</a:t>
            </a:r>
          </a:p>
          <a:p>
            <a:pPr marL="860425" lvl="4" indent="-285750" fontAlgn="t">
              <a:lnSpc>
                <a:spcPct val="100000"/>
              </a:lnSpc>
              <a:spcBef>
                <a:spcPts val="0"/>
              </a:spcBef>
              <a:spcAft>
                <a:spcPts val="0"/>
              </a:spcAft>
              <a:buFont typeface="Wingdings" panose="05000000000000000000" pitchFamily="2" charset="2"/>
              <a:buChar char="ü"/>
            </a:pPr>
            <a:r>
              <a:rPr lang="en-US" sz="1600" dirty="0"/>
              <a:t>Actions being taken to reduce FLW</a:t>
            </a:r>
          </a:p>
        </p:txBody>
      </p:sp>
      <p:pic>
        <p:nvPicPr>
          <p:cNvPr id="3" name="Picture 2"/>
          <p:cNvPicPr>
            <a:picLocks noChangeAspect="1"/>
          </p:cNvPicPr>
          <p:nvPr/>
        </p:nvPicPr>
        <p:blipFill rotWithShape="1">
          <a:blip r:embed="rId13" cstate="email">
            <a:extLst>
              <a:ext uri="{28A0092B-C50C-407E-A947-70E740481C1C}">
                <a14:useLocalDpi xmlns:a14="http://schemas.microsoft.com/office/drawing/2010/main"/>
              </a:ext>
            </a:extLst>
          </a:blip>
          <a:srcRect l="11212" t="16987" r="80454" b="62801"/>
          <a:stretch/>
        </p:blipFill>
        <p:spPr>
          <a:xfrm>
            <a:off x="8554474" y="5678408"/>
            <a:ext cx="552999" cy="815642"/>
          </a:xfrm>
          <a:prstGeom prst="rect">
            <a:avLst/>
          </a:prstGeom>
        </p:spPr>
      </p:pic>
    </p:spTree>
    <p:extLst>
      <p:ext uri="{BB962C8B-B14F-4D97-AF65-F5344CB8AC3E}">
        <p14:creationId xmlns:p14="http://schemas.microsoft.com/office/powerpoint/2010/main" val="323546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718457" y="313006"/>
            <a:ext cx="8033657" cy="480131"/>
          </a:xfrm>
          <a:prstGeom prst="rect">
            <a:avLst/>
          </a:prstGeom>
          <a:noFill/>
          <a:ln w="9525">
            <a:noFill/>
            <a:miter lim="800000"/>
            <a:headEnd/>
            <a:tailEnd/>
          </a:ln>
          <a:effectLst/>
        </p:spPr>
        <p:txBody>
          <a:bodyPr wrap="square">
            <a:spAutoFit/>
          </a:bodyPr>
          <a:lstStyle/>
          <a:p>
            <a:pPr defTabSz="457189">
              <a:lnSpc>
                <a:spcPct val="90000"/>
              </a:lnSpc>
            </a:pPr>
            <a:r>
              <a:rPr lang="en-US" sz="2800" b="1" dirty="0">
                <a:solidFill>
                  <a:srgbClr val="FFC000"/>
                </a:solidFill>
              </a:rPr>
              <a:t>Next Steps</a:t>
            </a:r>
          </a:p>
        </p:txBody>
      </p:sp>
      <p:sp>
        <p:nvSpPr>
          <p:cNvPr id="2" name="TextBox 1"/>
          <p:cNvSpPr txBox="1"/>
          <p:nvPr/>
        </p:nvSpPr>
        <p:spPr>
          <a:xfrm>
            <a:off x="718458" y="852714"/>
            <a:ext cx="7772400" cy="2246769"/>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t>Sectoral guidance and other tools under development</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Monthly webinar series to continue March 21</a:t>
            </a:r>
            <a:r>
              <a:rPr lang="en-US" sz="2000" baseline="30000" dirty="0"/>
              <a:t>st</a:t>
            </a:r>
            <a:r>
              <a:rPr lang="en-US" sz="2000" dirty="0"/>
              <a:t> (third Wednesdays)</a:t>
            </a:r>
          </a:p>
          <a:p>
            <a:pPr marL="800100" lvl="1" indent="-342900">
              <a:buFont typeface="Wingdings" panose="05000000000000000000" pitchFamily="2" charset="2"/>
              <a:buChar char="§"/>
            </a:pPr>
            <a:r>
              <a:rPr lang="en-US" sz="2000" dirty="0"/>
              <a:t>Send us your thoughts on questions and topics to address</a:t>
            </a:r>
          </a:p>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dirty="0"/>
              <a:t>If you aren’t already signed up for the news update, do so at the bottom of any page @ FLWProtocol.org</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8214" t="23003" r="20893" b="13474"/>
          <a:stretch/>
        </p:blipFill>
        <p:spPr>
          <a:xfrm>
            <a:off x="1534886" y="3396343"/>
            <a:ext cx="5568043" cy="3265715"/>
          </a:xfrm>
          <a:prstGeom prst="rect">
            <a:avLst/>
          </a:prstGeom>
        </p:spPr>
      </p:pic>
    </p:spTree>
    <p:extLst>
      <p:ext uri="{BB962C8B-B14F-4D97-AF65-F5344CB8AC3E}">
        <p14:creationId xmlns:p14="http://schemas.microsoft.com/office/powerpoint/2010/main" val="83315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 2. </a:t>
            </a:r>
            <a:br>
              <a:rPr lang="en-US" b="1" dirty="0"/>
            </a:br>
            <a:r>
              <a:rPr lang="en-US" b="1" dirty="0"/>
              <a:t>Open Question &amp; Answer</a:t>
            </a:r>
          </a:p>
        </p:txBody>
      </p:sp>
    </p:spTree>
    <p:extLst>
      <p:ext uri="{BB962C8B-B14F-4D97-AF65-F5344CB8AC3E}">
        <p14:creationId xmlns:p14="http://schemas.microsoft.com/office/powerpoint/2010/main" val="3946411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648"/>
            <a:ext cx="9144000" cy="7620000"/>
          </a:xfrm>
          <a:prstGeom prst="rect">
            <a:avLst/>
          </a:prstGeom>
        </p:spPr>
      </p:pic>
    </p:spTree>
    <p:extLst>
      <p:ext uri="{BB962C8B-B14F-4D97-AF65-F5344CB8AC3E}">
        <p14:creationId xmlns:p14="http://schemas.microsoft.com/office/powerpoint/2010/main" val="1612334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Gold-Black.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0322" y="5133685"/>
            <a:ext cx="1560911" cy="12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05855" y="274560"/>
            <a:ext cx="8700596" cy="523220"/>
          </a:xfrm>
          <a:prstGeom prst="rect">
            <a:avLst/>
          </a:prstGeom>
          <a:noFill/>
        </p:spPr>
        <p:txBody>
          <a:bodyPr wrap="square" rtlCol="0">
            <a:spAutoFit/>
          </a:bodyPr>
          <a:lstStyle/>
          <a:p>
            <a:pPr defTabSz="257156"/>
            <a:r>
              <a:rPr lang="en-US" sz="2800" b="1" spc="-11" dirty="0">
                <a:solidFill>
                  <a:srgbClr val="FFC000"/>
                </a:solidFill>
                <a:cs typeface="Arial" pitchFamily="34" charset="0"/>
              </a:rPr>
              <a:t>Acknowledgements | Funders of WRI’s FLW Initiative</a:t>
            </a:r>
          </a:p>
        </p:txBody>
      </p:sp>
      <p:pic>
        <p:nvPicPr>
          <p:cNvPr id="14" name="Picture 4" descr="Image result for netherlands ministry of economic affai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5465" y="1298942"/>
            <a:ext cx="2175669" cy="12444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4" name="Picture 6" descr="Prin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6702" r="5426"/>
          <a:stretch/>
        </p:blipFill>
        <p:spPr bwMode="auto">
          <a:xfrm>
            <a:off x="1955037" y="2932056"/>
            <a:ext cx="2126859" cy="1210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89264" y="2496381"/>
            <a:ext cx="2605155" cy="246221"/>
          </a:xfrm>
          <a:prstGeom prst="rect">
            <a:avLst/>
          </a:prstGeom>
          <a:noFill/>
        </p:spPr>
        <p:txBody>
          <a:bodyPr wrap="square" rtlCol="0">
            <a:spAutoFit/>
          </a:bodyPr>
          <a:lstStyle/>
          <a:p>
            <a:pPr algn="ctr"/>
            <a:r>
              <a:rPr lang="en-US" sz="1000" i="1" dirty="0"/>
              <a:t>The Netherlands Ministry of Economic Affairs</a:t>
            </a:r>
          </a:p>
        </p:txBody>
      </p:sp>
      <p:pic>
        <p:nvPicPr>
          <p:cNvPr id="2058" name="Picture 10" descr="Image result for danish ministry of foreign affair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63452" y="2932056"/>
            <a:ext cx="2106135"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0" name="Picture 12" descr="Image result for sida swede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55465" y="4143813"/>
            <a:ext cx="1829261" cy="96012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62" name="Picture 14" descr="Image result for irish ai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63454" y="4142256"/>
            <a:ext cx="1977847" cy="96012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7"/>
          <p:cNvSpPr txBox="1">
            <a:spLocks noChangeArrowheads="1"/>
          </p:cNvSpPr>
          <p:nvPr/>
        </p:nvSpPr>
        <p:spPr bwMode="auto">
          <a:xfrm>
            <a:off x="538969" y="5650220"/>
            <a:ext cx="79786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50000"/>
              </a:spcBef>
              <a:spcAft>
                <a:spcPct val="0"/>
              </a:spcAft>
            </a:pPr>
            <a:r>
              <a:rPr lang="en-US" sz="1000" i="1" dirty="0">
                <a:solidFill>
                  <a:prstClr val="black"/>
                </a:solidFill>
                <a:latin typeface="+mn-lt"/>
                <a:cs typeface="Arial"/>
              </a:rPr>
              <a:t>Note</a:t>
            </a:r>
            <a:r>
              <a:rPr lang="en-US" sz="1000" dirty="0">
                <a:solidFill>
                  <a:prstClr val="black"/>
                </a:solidFill>
                <a:latin typeface="+mn-lt"/>
                <a:cs typeface="Arial"/>
              </a:rPr>
              <a:t>: </a:t>
            </a:r>
            <a:r>
              <a:rPr lang="en-US" sz="1000" dirty="0">
                <a:latin typeface="+mn-lt"/>
              </a:rPr>
              <a:t>The Ministry of Foreign Affairs of the Netherlands, the Royal Danish Ministry of Foreign Affairs, the Swedish International Development Cooperation Agency (SIDA) and the Department of Foreign Affairs and Trade of Ireland (Irish Aid) provided core funding of the World Resources Institute, which made possible the development of the Food Loss and Waste Protocol.</a:t>
            </a:r>
            <a:endParaRPr lang="en-US" sz="1000" dirty="0">
              <a:solidFill>
                <a:prstClr val="black"/>
              </a:solidFill>
              <a:latin typeface="+mn-lt"/>
              <a:cs typeface="Arial"/>
            </a:endParaRPr>
          </a:p>
        </p:txBody>
      </p:sp>
      <p:cxnSp>
        <p:nvCxnSpPr>
          <p:cNvPr id="6" name="Straight Connector 5"/>
          <p:cNvCxnSpPr/>
          <p:nvPr/>
        </p:nvCxnSpPr>
        <p:spPr>
          <a:xfrm>
            <a:off x="1319863" y="2932056"/>
            <a:ext cx="6416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19863" y="4029336"/>
            <a:ext cx="64168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18612" y="1149600"/>
            <a:ext cx="0" cy="4259687"/>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78397" y="1552114"/>
            <a:ext cx="1685164" cy="1048175"/>
          </a:xfrm>
          <a:prstGeom prst="rect">
            <a:avLst/>
          </a:prstGeom>
        </p:spPr>
      </p:pic>
      <p:pic>
        <p:nvPicPr>
          <p:cNvPr id="18" name="Picture 17" descr="Gold-Black.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91405" y="6458029"/>
            <a:ext cx="2774933" cy="226632"/>
          </a:xfrm>
          <a:prstGeom prst="rect">
            <a:avLst/>
          </a:prstGeom>
        </p:spPr>
      </p:pic>
      <p:cxnSp>
        <p:nvCxnSpPr>
          <p:cNvPr id="20" name="Straight Connector 19"/>
          <p:cNvCxnSpPr/>
          <p:nvPr/>
        </p:nvCxnSpPr>
        <p:spPr>
          <a:xfrm>
            <a:off x="440599" y="6262128"/>
            <a:ext cx="8319500" cy="0"/>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23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77642" y="184868"/>
            <a:ext cx="8754595" cy="480131"/>
          </a:xfrm>
          <a:prstGeom prst="rect">
            <a:avLst/>
          </a:prstGeom>
          <a:noFill/>
          <a:ln w="9525">
            <a:noFill/>
            <a:miter lim="800000"/>
            <a:headEnd/>
            <a:tailEnd/>
          </a:ln>
          <a:effectLst/>
        </p:spPr>
        <p:txBody>
          <a:bodyPr wrap="square">
            <a:spAutoFit/>
          </a:bodyPr>
          <a:lstStyle/>
          <a:p>
            <a:pPr defTabSz="457178">
              <a:lnSpc>
                <a:spcPct val="90000"/>
              </a:lnSpc>
            </a:pPr>
            <a:r>
              <a:rPr lang="en-US" sz="2800" b="1" dirty="0">
                <a:solidFill>
                  <a:srgbClr val="FFC000"/>
                </a:solidFill>
              </a:rPr>
              <a:t>Value Gained By Using the </a:t>
            </a:r>
            <a:r>
              <a:rPr lang="en-US" sz="2800" b="1" i="1" dirty="0">
                <a:solidFill>
                  <a:srgbClr val="FFC000"/>
                </a:solidFill>
              </a:rPr>
              <a:t>FLW Standard</a:t>
            </a:r>
            <a:endParaRPr lang="en-US" sz="2800" b="1" dirty="0">
              <a:solidFill>
                <a:srgbClr val="FFC000"/>
              </a:solidFill>
            </a:endParaRPr>
          </a:p>
        </p:txBody>
      </p:sp>
      <p:sp>
        <p:nvSpPr>
          <p:cNvPr id="7" name="TextBox 6"/>
          <p:cNvSpPr txBox="1"/>
          <p:nvPr/>
        </p:nvSpPr>
        <p:spPr>
          <a:xfrm>
            <a:off x="782642" y="1325070"/>
            <a:ext cx="3924967" cy="1600438"/>
          </a:xfrm>
          <a:prstGeom prst="rect">
            <a:avLst/>
          </a:prstGeom>
          <a:noFill/>
        </p:spPr>
        <p:txBody>
          <a:bodyPr wrap="square" rtlCol="0">
            <a:spAutoFit/>
          </a:bodyPr>
          <a:lstStyle/>
          <a:p>
            <a:pPr marL="457189" indent="-457189">
              <a:spcBef>
                <a:spcPts val="600"/>
              </a:spcBef>
              <a:spcAft>
                <a:spcPts val="600"/>
              </a:spcAft>
              <a:buFont typeface="Wingdings" panose="05000000000000000000" pitchFamily="2" charset="2"/>
              <a:buChar char="ü"/>
            </a:pPr>
            <a:r>
              <a:rPr lang="en-US" sz="2600" b="1" dirty="0">
                <a:solidFill>
                  <a:srgbClr val="336600"/>
                </a:solidFill>
              </a:rPr>
              <a:t>Common language</a:t>
            </a:r>
          </a:p>
          <a:p>
            <a:pPr marL="457189" indent="-457189">
              <a:spcBef>
                <a:spcPts val="600"/>
              </a:spcBef>
              <a:spcAft>
                <a:spcPts val="600"/>
              </a:spcAft>
              <a:buFont typeface="Wingdings" panose="05000000000000000000" pitchFamily="2" charset="2"/>
              <a:buChar char="ü"/>
            </a:pPr>
            <a:r>
              <a:rPr lang="en-US" sz="2600" b="1" dirty="0">
                <a:solidFill>
                  <a:srgbClr val="336600"/>
                </a:solidFill>
              </a:rPr>
              <a:t>Reporting framework</a:t>
            </a:r>
          </a:p>
          <a:p>
            <a:pPr marL="457189" indent="-457189">
              <a:spcBef>
                <a:spcPts val="600"/>
              </a:spcBef>
              <a:spcAft>
                <a:spcPts val="600"/>
              </a:spcAft>
              <a:buFont typeface="Wingdings" panose="05000000000000000000" pitchFamily="2" charset="2"/>
              <a:buChar char="ü"/>
            </a:pPr>
            <a:r>
              <a:rPr lang="en-US" sz="2600" b="1" dirty="0">
                <a:solidFill>
                  <a:srgbClr val="336600"/>
                </a:solidFill>
              </a:rPr>
              <a:t>Practical guidance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23984" t="16502" r="42339" b="5647"/>
          <a:stretch/>
        </p:blipFill>
        <p:spPr>
          <a:xfrm>
            <a:off x="4999859" y="1325070"/>
            <a:ext cx="3752013" cy="4876628"/>
          </a:xfrm>
          <a:prstGeom prst="rect">
            <a:avLst/>
          </a:prstGeom>
          <a:ln>
            <a:solidFill>
              <a:schemeClr val="tx1">
                <a:lumMod val="50000"/>
                <a:lumOff val="50000"/>
              </a:schemeClr>
            </a:solidFill>
          </a:ln>
        </p:spPr>
      </p:pic>
      <p:sp>
        <p:nvSpPr>
          <p:cNvPr id="6" name="Oval Callout 5"/>
          <p:cNvSpPr/>
          <p:nvPr/>
        </p:nvSpPr>
        <p:spPr>
          <a:xfrm>
            <a:off x="549560" y="3101790"/>
            <a:ext cx="4053163" cy="2845839"/>
          </a:xfrm>
          <a:prstGeom prst="wedgeEllipseCallou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28600"/>
            <a:r>
              <a:rPr lang="en-US" sz="2000" dirty="0">
                <a:solidFill>
                  <a:prstClr val="white"/>
                </a:solidFill>
              </a:rPr>
              <a:t>“… provides consistent language to use … and standard ways to measure and report.” </a:t>
            </a:r>
          </a:p>
          <a:p>
            <a:pPr marL="228600"/>
            <a:endParaRPr lang="en-US" sz="2000" dirty="0">
              <a:solidFill>
                <a:prstClr val="white"/>
              </a:solidFill>
            </a:endParaRPr>
          </a:p>
          <a:p>
            <a:pPr marL="228600"/>
            <a:r>
              <a:rPr lang="en-US" sz="2000" i="1" dirty="0">
                <a:solidFill>
                  <a:prstClr val="white"/>
                </a:solidFill>
              </a:rPr>
              <a:t>Kellogg Company</a:t>
            </a:r>
          </a:p>
        </p:txBody>
      </p:sp>
    </p:spTree>
    <p:extLst>
      <p:ext uri="{BB962C8B-B14F-4D97-AF65-F5344CB8AC3E}">
        <p14:creationId xmlns:p14="http://schemas.microsoft.com/office/powerpoint/2010/main" val="3871316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65095"/>
            <a:ext cx="9144000" cy="3931560"/>
          </a:xfrm>
          <a:prstGeom prst="rect">
            <a:avLst/>
          </a:prstGeom>
        </p:spPr>
      </p:pic>
      <p:sp>
        <p:nvSpPr>
          <p:cNvPr id="5" name="TextBox 4"/>
          <p:cNvSpPr txBox="1"/>
          <p:nvPr/>
        </p:nvSpPr>
        <p:spPr>
          <a:xfrm>
            <a:off x="2113240" y="4763456"/>
            <a:ext cx="5459507" cy="2062103"/>
          </a:xfrm>
          <a:prstGeom prst="rect">
            <a:avLst/>
          </a:prstGeom>
          <a:noFill/>
        </p:spPr>
        <p:txBody>
          <a:bodyPr wrap="square" rtlCol="0">
            <a:spAutoFit/>
          </a:bodyPr>
          <a:lstStyle/>
          <a:p>
            <a:pPr algn="ctr"/>
            <a:r>
              <a:rPr lang="en-US" sz="2400" dirty="0">
                <a:hlinkClick r:id="rId4"/>
              </a:rPr>
              <a:t>www.flwprotocol.org</a:t>
            </a:r>
            <a:endParaRPr lang="en-US" sz="2400" dirty="0"/>
          </a:p>
          <a:p>
            <a:pPr algn="ctr"/>
            <a:endParaRPr lang="en-US" sz="2400" dirty="0"/>
          </a:p>
          <a:p>
            <a:pPr algn="ctr"/>
            <a:r>
              <a:rPr lang="en-US" sz="2000" dirty="0"/>
              <a:t>For questions and suggestions, contact: </a:t>
            </a:r>
          </a:p>
          <a:p>
            <a:pPr algn="ctr"/>
            <a:r>
              <a:rPr lang="en-US" sz="2000" dirty="0"/>
              <a:t>Kai Robertson (robertson.kai@gmail.com)</a:t>
            </a:r>
          </a:p>
          <a:p>
            <a:pPr algn="ctr"/>
            <a:r>
              <a:rPr lang="en-US" sz="2000" dirty="0"/>
              <a:t>Brian Lipinski (blipinski@wri.org) </a:t>
            </a:r>
          </a:p>
          <a:p>
            <a:pPr algn="ctr"/>
            <a:r>
              <a:rPr lang="en-US" sz="2000" dirty="0"/>
              <a:t>Craig Hanson (chanson@wri.org)</a:t>
            </a:r>
          </a:p>
        </p:txBody>
      </p:sp>
      <p:sp>
        <p:nvSpPr>
          <p:cNvPr id="6" name="Title 2"/>
          <p:cNvSpPr txBox="1">
            <a:spLocks/>
          </p:cNvSpPr>
          <p:nvPr/>
        </p:nvSpPr>
        <p:spPr>
          <a:xfrm>
            <a:off x="542365" y="376519"/>
            <a:ext cx="8458200" cy="52863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800" b="1" dirty="0">
                <a:solidFill>
                  <a:srgbClr val="FFC000"/>
                </a:solidFill>
                <a:latin typeface="+mn-lt"/>
              </a:rPr>
              <a:t>Contact Us With Questions</a:t>
            </a:r>
          </a:p>
        </p:txBody>
      </p:sp>
    </p:spTree>
    <p:extLst>
      <p:ext uri="{BB962C8B-B14F-4D97-AF65-F5344CB8AC3E}">
        <p14:creationId xmlns:p14="http://schemas.microsoft.com/office/powerpoint/2010/main" val="617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536943" y="283149"/>
            <a:ext cx="7205739" cy="480131"/>
          </a:xfrm>
          <a:prstGeom prst="rect">
            <a:avLst/>
          </a:prstGeom>
          <a:noFill/>
          <a:ln w="9525">
            <a:noFill/>
            <a:miter lim="800000"/>
            <a:headEnd/>
            <a:tailEnd/>
          </a:ln>
          <a:effectLst/>
        </p:spPr>
        <p:txBody>
          <a:bodyPr wrap="square">
            <a:spAutoFit/>
          </a:bodyPr>
          <a:lstStyle/>
          <a:p>
            <a:pPr>
              <a:lnSpc>
                <a:spcPct val="90000"/>
              </a:lnSpc>
            </a:pPr>
            <a:r>
              <a:rPr lang="en-US" sz="2800" b="1" dirty="0">
                <a:solidFill>
                  <a:srgbClr val="FFC000"/>
                </a:solidFill>
              </a:rPr>
              <a:t>Home Page| www.FLWProtocol.org</a:t>
            </a:r>
          </a:p>
        </p:txBody>
      </p:sp>
      <p:sp>
        <p:nvSpPr>
          <p:cNvPr id="4" name="Oval 3"/>
          <p:cNvSpPr/>
          <p:nvPr/>
        </p:nvSpPr>
        <p:spPr>
          <a:xfrm flipV="1">
            <a:off x="4443550" y="2849242"/>
            <a:ext cx="647065" cy="395982"/>
          </a:xfrm>
          <a:prstGeom prst="ellipse">
            <a:avLst/>
          </a:prstGeom>
          <a:noFill/>
          <a:ln w="28575">
            <a:solidFill>
              <a:srgbClr val="EF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9344"/>
            <a:ext cx="9144000" cy="4576813"/>
          </a:xfrm>
          <a:prstGeom prst="rect">
            <a:avLst/>
          </a:prstGeom>
        </p:spPr>
      </p:pic>
    </p:spTree>
    <p:extLst>
      <p:ext uri="{BB962C8B-B14F-4D97-AF65-F5344CB8AC3E}">
        <p14:creationId xmlns:p14="http://schemas.microsoft.com/office/powerpoint/2010/main" val="292452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cstate="email">
            <a:extLst>
              <a:ext uri="{28A0092B-C50C-407E-A947-70E740481C1C}">
                <a14:useLocalDpi xmlns:a14="http://schemas.microsoft.com/office/drawing/2010/main"/>
              </a:ext>
            </a:extLst>
          </a:blip>
          <a:srcRect/>
          <a:stretch/>
        </p:blipFill>
        <p:spPr>
          <a:xfrm>
            <a:off x="137886" y="2957831"/>
            <a:ext cx="9105670" cy="2933748"/>
          </a:xfrm>
          <a:prstGeom prst="rect">
            <a:avLst/>
          </a:prstGeom>
        </p:spPr>
      </p:pic>
      <p:sp>
        <p:nvSpPr>
          <p:cNvPr id="3" name="Title 2"/>
          <p:cNvSpPr txBox="1">
            <a:spLocks/>
          </p:cNvSpPr>
          <p:nvPr/>
        </p:nvSpPr>
        <p:spPr>
          <a:xfrm>
            <a:off x="373922" y="335574"/>
            <a:ext cx="8770078" cy="5286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r>
              <a:rPr lang="en-US" sz="2800" b="1" dirty="0">
                <a:solidFill>
                  <a:srgbClr val="FFC000"/>
                </a:solidFill>
                <a:latin typeface="+mn-lt"/>
              </a:rPr>
              <a:t>Steps to Quantify and Report on FLW</a:t>
            </a:r>
          </a:p>
        </p:txBody>
      </p:sp>
      <p:sp>
        <p:nvSpPr>
          <p:cNvPr id="5" name="Rectangle 4"/>
          <p:cNvSpPr/>
          <p:nvPr/>
        </p:nvSpPr>
        <p:spPr>
          <a:xfrm>
            <a:off x="366051" y="1497321"/>
            <a:ext cx="1912447" cy="461665"/>
          </a:xfrm>
          <a:prstGeom prst="rect">
            <a:avLst/>
          </a:prstGeom>
        </p:spPr>
        <p:txBody>
          <a:bodyPr wrap="none">
            <a:spAutoFit/>
          </a:bodyPr>
          <a:lstStyle/>
          <a:p>
            <a:r>
              <a:rPr lang="en-US" sz="2400" b="1" u="sng" dirty="0">
                <a:solidFill>
                  <a:schemeClr val="accent6">
                    <a:lumMod val="50000"/>
                  </a:schemeClr>
                </a:solidFill>
              </a:rPr>
              <a:t>Why</a:t>
            </a:r>
            <a:r>
              <a:rPr lang="en-US" sz="2400" b="1" dirty="0">
                <a:solidFill>
                  <a:schemeClr val="accent6">
                    <a:lumMod val="50000"/>
                  </a:schemeClr>
                </a:solidFill>
              </a:rPr>
              <a:t> </a:t>
            </a:r>
            <a:r>
              <a:rPr lang="en-US" sz="2000" b="1" dirty="0"/>
              <a:t>quantify?</a:t>
            </a:r>
          </a:p>
        </p:txBody>
      </p:sp>
      <p:sp>
        <p:nvSpPr>
          <p:cNvPr id="7" name="Rectangle 6"/>
          <p:cNvSpPr/>
          <p:nvPr/>
        </p:nvSpPr>
        <p:spPr>
          <a:xfrm>
            <a:off x="1424718" y="2003223"/>
            <a:ext cx="2247667" cy="461665"/>
          </a:xfrm>
          <a:prstGeom prst="rect">
            <a:avLst/>
          </a:prstGeom>
        </p:spPr>
        <p:txBody>
          <a:bodyPr wrap="none">
            <a:spAutoFit/>
          </a:bodyPr>
          <a:lstStyle/>
          <a:p>
            <a:r>
              <a:rPr lang="en-US" sz="2400" b="1" u="sng" dirty="0">
                <a:solidFill>
                  <a:schemeClr val="accent6">
                    <a:lumMod val="50000"/>
                  </a:schemeClr>
                </a:solidFill>
              </a:rPr>
              <a:t>What</a:t>
            </a:r>
            <a:r>
              <a:rPr lang="en-US" sz="2400" b="1" dirty="0">
                <a:solidFill>
                  <a:schemeClr val="accent6">
                    <a:lumMod val="50000"/>
                  </a:schemeClr>
                </a:solidFill>
              </a:rPr>
              <a:t> </a:t>
            </a:r>
            <a:r>
              <a:rPr lang="en-US" sz="2000" b="1" dirty="0"/>
              <a:t>to quantify?</a:t>
            </a:r>
          </a:p>
        </p:txBody>
      </p:sp>
      <p:sp>
        <p:nvSpPr>
          <p:cNvPr id="9" name="Rectangle 8"/>
          <p:cNvSpPr/>
          <p:nvPr/>
        </p:nvSpPr>
        <p:spPr>
          <a:xfrm>
            <a:off x="2967060" y="2478776"/>
            <a:ext cx="2134559" cy="461665"/>
          </a:xfrm>
          <a:prstGeom prst="rect">
            <a:avLst/>
          </a:prstGeom>
        </p:spPr>
        <p:txBody>
          <a:bodyPr wrap="none">
            <a:spAutoFit/>
          </a:bodyPr>
          <a:lstStyle/>
          <a:p>
            <a:r>
              <a:rPr lang="en-US" sz="2400" b="1" u="sng" dirty="0">
                <a:solidFill>
                  <a:schemeClr val="accent6">
                    <a:lumMod val="50000"/>
                  </a:schemeClr>
                </a:solidFill>
              </a:rPr>
              <a:t>How</a:t>
            </a:r>
            <a:r>
              <a:rPr lang="en-US" sz="2400" b="1" dirty="0">
                <a:solidFill>
                  <a:schemeClr val="accent6">
                    <a:lumMod val="50000"/>
                  </a:schemeClr>
                </a:solidFill>
              </a:rPr>
              <a:t> </a:t>
            </a:r>
            <a:r>
              <a:rPr lang="en-US" sz="2000" b="1" dirty="0"/>
              <a:t>to quantify?</a:t>
            </a:r>
          </a:p>
        </p:txBody>
      </p:sp>
      <p:sp>
        <p:nvSpPr>
          <p:cNvPr id="2" name="Rectangle 1"/>
          <p:cNvSpPr/>
          <p:nvPr/>
        </p:nvSpPr>
        <p:spPr>
          <a:xfrm>
            <a:off x="247880" y="3425150"/>
            <a:ext cx="925827" cy="1878097"/>
          </a:xfrm>
          <a:prstGeom prst="rect">
            <a:avLst/>
          </a:prstGeom>
          <a:noFill/>
          <a:ln w="28575">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173708" y="3433172"/>
            <a:ext cx="1793352" cy="1878097"/>
          </a:xfrm>
          <a:prstGeom prst="rect">
            <a:avLst/>
          </a:prstGeom>
          <a:noFill/>
          <a:ln w="28575">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967059" y="3435315"/>
            <a:ext cx="3379150" cy="1878097"/>
          </a:xfrm>
          <a:prstGeom prst="rect">
            <a:avLst/>
          </a:prstGeom>
          <a:noFill/>
          <a:ln w="28575">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557475" y="2003224"/>
            <a:ext cx="232474" cy="136037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8" name="Down Arrow 17"/>
          <p:cNvSpPr/>
          <p:nvPr/>
        </p:nvSpPr>
        <p:spPr>
          <a:xfrm>
            <a:off x="1657218" y="2472911"/>
            <a:ext cx="233112" cy="890683"/>
          </a:xfrm>
          <a:prstGeom prst="downArrow">
            <a:avLst/>
          </a:prstGeom>
          <a:solidFill>
            <a:srgbClr val="EF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19" name="Down Arrow 18"/>
          <p:cNvSpPr/>
          <p:nvPr/>
        </p:nvSpPr>
        <p:spPr>
          <a:xfrm>
            <a:off x="3204468" y="2918532"/>
            <a:ext cx="220193" cy="44460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22" name="Rectangle 21"/>
          <p:cNvSpPr/>
          <p:nvPr/>
        </p:nvSpPr>
        <p:spPr>
          <a:xfrm>
            <a:off x="6392054" y="3443336"/>
            <a:ext cx="2623609" cy="1878097"/>
          </a:xfrm>
          <a:prstGeom prst="rect">
            <a:avLst/>
          </a:prstGeom>
          <a:noFill/>
          <a:ln w="28575">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991379" y="2565884"/>
            <a:ext cx="1232453" cy="400110"/>
          </a:xfrm>
          <a:prstGeom prst="rect">
            <a:avLst/>
          </a:prstGeom>
          <a:noFill/>
        </p:spPr>
        <p:txBody>
          <a:bodyPr wrap="none" rtlCol="0">
            <a:spAutoFit/>
          </a:bodyPr>
          <a:lstStyle/>
          <a:p>
            <a:r>
              <a:rPr lang="en-US" sz="2000" b="1" dirty="0"/>
              <a:t>Reporting</a:t>
            </a:r>
          </a:p>
        </p:txBody>
      </p:sp>
      <p:sp>
        <p:nvSpPr>
          <p:cNvPr id="23" name="Down Arrow 22"/>
          <p:cNvSpPr/>
          <p:nvPr/>
        </p:nvSpPr>
        <p:spPr>
          <a:xfrm>
            <a:off x="7495735" y="2925693"/>
            <a:ext cx="220193" cy="444602"/>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bg1"/>
              </a:solidFill>
            </a:endParaRPr>
          </a:p>
        </p:txBody>
      </p:sp>
      <p:sp>
        <p:nvSpPr>
          <p:cNvPr id="6" name="Oval 5"/>
          <p:cNvSpPr/>
          <p:nvPr/>
        </p:nvSpPr>
        <p:spPr>
          <a:xfrm>
            <a:off x="2788192" y="3041544"/>
            <a:ext cx="3603862" cy="2530581"/>
          </a:xfrm>
          <a:prstGeom prst="ellipse">
            <a:avLst/>
          </a:prstGeom>
          <a:noFill/>
          <a:ln w="38100">
            <a:solidFill>
              <a:srgbClr val="539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38840"/>
              </a:solidFill>
            </a:endParaRPr>
          </a:p>
        </p:txBody>
      </p:sp>
      <p:sp>
        <p:nvSpPr>
          <p:cNvPr id="8" name="TextBox 7"/>
          <p:cNvSpPr txBox="1"/>
          <p:nvPr/>
        </p:nvSpPr>
        <p:spPr>
          <a:xfrm>
            <a:off x="3893554" y="5798313"/>
            <a:ext cx="1393138" cy="646331"/>
          </a:xfrm>
          <a:prstGeom prst="rect">
            <a:avLst/>
          </a:prstGeom>
          <a:noFill/>
          <a:ln>
            <a:solidFill>
              <a:srgbClr val="539359"/>
            </a:solidFill>
          </a:ln>
        </p:spPr>
        <p:txBody>
          <a:bodyPr wrap="none" rtlCol="0">
            <a:spAutoFit/>
          </a:bodyPr>
          <a:lstStyle/>
          <a:p>
            <a:pPr algn="ctr"/>
            <a:r>
              <a:rPr lang="en-US" b="1" dirty="0">
                <a:solidFill>
                  <a:srgbClr val="638840"/>
                </a:solidFill>
              </a:rPr>
              <a:t>Focus of</a:t>
            </a:r>
          </a:p>
          <a:p>
            <a:pPr algn="ctr"/>
            <a:r>
              <a:rPr lang="en-US" b="1" dirty="0">
                <a:solidFill>
                  <a:srgbClr val="638840"/>
                </a:solidFill>
              </a:rPr>
              <a:t> the webinar</a:t>
            </a:r>
          </a:p>
        </p:txBody>
      </p:sp>
    </p:spTree>
    <p:extLst>
      <p:ext uri="{BB962C8B-B14F-4D97-AF65-F5344CB8AC3E}">
        <p14:creationId xmlns:p14="http://schemas.microsoft.com/office/powerpoint/2010/main" val="377331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 grpId="0" animBg="1"/>
      <p:bldP spid="14" grpId="0" animBg="1"/>
      <p:bldP spid="20" grpId="0" animBg="1"/>
      <p:bldP spid="15" grpId="0" animBg="1"/>
      <p:bldP spid="18" grpId="0" animBg="1"/>
      <p:bldP spid="19" grpId="0" animBg="1"/>
      <p:bldP spid="22" grpId="0" animBg="1"/>
      <p:bldP spid="4" grpId="0"/>
      <p:bldP spid="23"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176" t="13487" r="2208" b="15648"/>
          <a:stretch/>
        </p:blipFill>
        <p:spPr>
          <a:xfrm>
            <a:off x="557565" y="561705"/>
            <a:ext cx="8073483" cy="1334004"/>
          </a:xfrm>
          <a:prstGeom prst="rect">
            <a:avLst/>
          </a:prstGeom>
        </p:spPr>
      </p:pic>
      <p:sp>
        <p:nvSpPr>
          <p:cNvPr id="5" name="object 6"/>
          <p:cNvSpPr/>
          <p:nvPr/>
        </p:nvSpPr>
        <p:spPr>
          <a:xfrm>
            <a:off x="2237534" y="1897173"/>
            <a:ext cx="110835" cy="315572"/>
          </a:xfrm>
          <a:custGeom>
            <a:avLst/>
            <a:gdLst/>
            <a:ahLst/>
            <a:cxnLst/>
            <a:rect l="l" t="t" r="r" b="b"/>
            <a:pathLst>
              <a:path w="91439" h="260350">
                <a:moveTo>
                  <a:pt x="0" y="0"/>
                </a:moveTo>
                <a:lnTo>
                  <a:pt x="0" y="259981"/>
                </a:lnTo>
                <a:lnTo>
                  <a:pt x="91440" y="259981"/>
                </a:lnTo>
              </a:path>
            </a:pathLst>
          </a:custGeom>
          <a:ln w="19050">
            <a:solidFill>
              <a:srgbClr val="638840"/>
            </a:solidFill>
          </a:ln>
        </p:spPr>
        <p:txBody>
          <a:bodyPr wrap="square" lIns="0" tIns="0" rIns="0" bIns="0" rtlCol="0"/>
          <a:lstStyle/>
          <a:p>
            <a:endParaRPr/>
          </a:p>
        </p:txBody>
      </p:sp>
      <p:sp>
        <p:nvSpPr>
          <p:cNvPr id="6" name="object 7"/>
          <p:cNvSpPr/>
          <p:nvPr/>
        </p:nvSpPr>
        <p:spPr>
          <a:xfrm>
            <a:off x="2237534" y="2217548"/>
            <a:ext cx="110835" cy="378687"/>
          </a:xfrm>
          <a:custGeom>
            <a:avLst/>
            <a:gdLst/>
            <a:ahLst/>
            <a:cxnLst/>
            <a:rect l="l" t="t" r="r" b="b"/>
            <a:pathLst>
              <a:path w="91439" h="312420">
                <a:moveTo>
                  <a:pt x="0" y="0"/>
                </a:moveTo>
                <a:lnTo>
                  <a:pt x="0" y="312051"/>
                </a:lnTo>
                <a:lnTo>
                  <a:pt x="91440" y="312051"/>
                </a:lnTo>
              </a:path>
            </a:pathLst>
          </a:custGeom>
          <a:ln w="19050">
            <a:solidFill>
              <a:schemeClr val="accent6">
                <a:lumMod val="75000"/>
              </a:schemeClr>
            </a:solidFill>
          </a:ln>
        </p:spPr>
        <p:txBody>
          <a:bodyPr wrap="square" lIns="0" tIns="0" rIns="0" bIns="0" rtlCol="0"/>
          <a:lstStyle/>
          <a:p>
            <a:endParaRPr/>
          </a:p>
        </p:txBody>
      </p:sp>
      <p:sp>
        <p:nvSpPr>
          <p:cNvPr id="7" name="object 6"/>
          <p:cNvSpPr/>
          <p:nvPr/>
        </p:nvSpPr>
        <p:spPr>
          <a:xfrm>
            <a:off x="591748" y="1897175"/>
            <a:ext cx="238367" cy="560353"/>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30" name="object 6"/>
          <p:cNvSpPr/>
          <p:nvPr/>
        </p:nvSpPr>
        <p:spPr>
          <a:xfrm>
            <a:off x="5530639" y="2912909"/>
            <a:ext cx="127780" cy="1301267"/>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33" name="object 6"/>
          <p:cNvSpPr/>
          <p:nvPr/>
        </p:nvSpPr>
        <p:spPr>
          <a:xfrm>
            <a:off x="7193170" y="1897173"/>
            <a:ext cx="123231" cy="1146053"/>
          </a:xfrm>
          <a:custGeom>
            <a:avLst/>
            <a:gdLst/>
            <a:ahLst/>
            <a:cxnLst/>
            <a:rect l="l" t="t" r="r" b="b"/>
            <a:pathLst>
              <a:path w="91439" h="260350">
                <a:moveTo>
                  <a:pt x="0" y="0"/>
                </a:moveTo>
                <a:lnTo>
                  <a:pt x="0" y="259981"/>
                </a:lnTo>
                <a:lnTo>
                  <a:pt x="91440" y="259981"/>
                </a:lnTo>
              </a:path>
            </a:pathLst>
          </a:custGeom>
          <a:ln w="19050">
            <a:solidFill>
              <a:srgbClr val="638840"/>
            </a:solidFill>
          </a:ln>
        </p:spPr>
        <p:txBody>
          <a:bodyPr wrap="square" lIns="0" tIns="0" rIns="0" bIns="0" rtlCol="0"/>
          <a:lstStyle/>
          <a:p>
            <a:endParaRPr/>
          </a:p>
        </p:txBody>
      </p:sp>
      <p:sp>
        <p:nvSpPr>
          <p:cNvPr id="3" name="Rectangle 2"/>
          <p:cNvSpPr/>
          <p:nvPr/>
        </p:nvSpPr>
        <p:spPr>
          <a:xfrm>
            <a:off x="716230" y="2061819"/>
            <a:ext cx="1281955" cy="830997"/>
          </a:xfrm>
          <a:prstGeom prst="rect">
            <a:avLst/>
          </a:prstGeom>
          <a:solidFill>
            <a:schemeClr val="accent4">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solidFill>
                  <a:schemeClr val="tx1"/>
                </a:solidFill>
                <a:latin typeface="Arial" charset="0"/>
                <a:ea typeface="Arial" charset="0"/>
                <a:cs typeface="Arial" charset="0"/>
              </a:rPr>
              <a:t>(insert timeframe)</a:t>
            </a:r>
          </a:p>
        </p:txBody>
      </p:sp>
      <p:sp>
        <p:nvSpPr>
          <p:cNvPr id="46" name="Rectangle 45"/>
          <p:cNvSpPr/>
          <p:nvPr/>
        </p:nvSpPr>
        <p:spPr>
          <a:xfrm>
            <a:off x="2362013" y="2061818"/>
            <a:ext cx="1281955" cy="293275"/>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75000"/>
                  </a:schemeClr>
                </a:solidFill>
                <a:latin typeface="Arial" charset="0"/>
                <a:ea typeface="Arial" charset="0"/>
                <a:cs typeface="Arial" charset="0"/>
              </a:rPr>
              <a:t>Food</a:t>
            </a:r>
          </a:p>
        </p:txBody>
      </p:sp>
      <p:sp>
        <p:nvSpPr>
          <p:cNvPr id="49" name="Rectangle 48"/>
          <p:cNvSpPr/>
          <p:nvPr/>
        </p:nvSpPr>
        <p:spPr>
          <a:xfrm>
            <a:off x="2362013" y="2457528"/>
            <a:ext cx="1281955" cy="2932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solidFill>
                <a:latin typeface="Arial" charset="0"/>
                <a:ea typeface="Arial" charset="0"/>
                <a:cs typeface="Arial" charset="0"/>
              </a:rPr>
              <a:t>Inedible parts</a:t>
            </a:r>
          </a:p>
        </p:txBody>
      </p:sp>
      <p:sp>
        <p:nvSpPr>
          <p:cNvPr id="50" name="Rectangle 49"/>
          <p:cNvSpPr/>
          <p:nvPr/>
        </p:nvSpPr>
        <p:spPr>
          <a:xfrm>
            <a:off x="3998742" y="2103106"/>
            <a:ext cx="1281955" cy="2932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solidFill>
                <a:latin typeface="Arial" charset="0"/>
                <a:ea typeface="Arial" charset="0"/>
                <a:cs typeface="Arial" charset="0"/>
              </a:rPr>
              <a:t>Animal Feed</a:t>
            </a:r>
          </a:p>
        </p:txBody>
      </p:sp>
      <p:sp>
        <p:nvSpPr>
          <p:cNvPr id="51" name="object 6"/>
          <p:cNvSpPr/>
          <p:nvPr/>
        </p:nvSpPr>
        <p:spPr>
          <a:xfrm>
            <a:off x="3872714" y="1897173"/>
            <a:ext cx="110835" cy="315572"/>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52" name="Rectangle 51"/>
          <p:cNvSpPr/>
          <p:nvPr/>
        </p:nvSpPr>
        <p:spPr>
          <a:xfrm>
            <a:off x="3998742" y="2500758"/>
            <a:ext cx="1281955" cy="47391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solidFill>
                <a:latin typeface="Arial" charset="0"/>
                <a:ea typeface="Arial" charset="0"/>
                <a:cs typeface="Arial" charset="0"/>
              </a:rPr>
              <a:t>Biomaterial/</a:t>
            </a:r>
            <a:br>
              <a:rPr lang="en-US" sz="1200" dirty="0">
                <a:solidFill>
                  <a:schemeClr val="accent3"/>
                </a:solidFill>
                <a:latin typeface="Arial" charset="0"/>
                <a:ea typeface="Arial" charset="0"/>
                <a:cs typeface="Arial" charset="0"/>
              </a:rPr>
            </a:br>
            <a:r>
              <a:rPr lang="en-US" sz="1200" dirty="0">
                <a:solidFill>
                  <a:schemeClr val="accent3"/>
                </a:solidFill>
                <a:latin typeface="Arial" charset="0"/>
                <a:ea typeface="Arial" charset="0"/>
                <a:cs typeface="Arial" charset="0"/>
              </a:rPr>
              <a:t>processing</a:t>
            </a:r>
          </a:p>
        </p:txBody>
      </p:sp>
      <p:sp>
        <p:nvSpPr>
          <p:cNvPr id="53" name="object 6"/>
          <p:cNvSpPr/>
          <p:nvPr/>
        </p:nvSpPr>
        <p:spPr>
          <a:xfrm>
            <a:off x="3872715" y="2023033"/>
            <a:ext cx="126031" cy="678341"/>
          </a:xfrm>
          <a:custGeom>
            <a:avLst/>
            <a:gdLst/>
            <a:ahLst/>
            <a:cxnLst/>
            <a:rect l="l" t="t" r="r" b="b"/>
            <a:pathLst>
              <a:path w="91439" h="260350">
                <a:moveTo>
                  <a:pt x="0" y="0"/>
                </a:moveTo>
                <a:lnTo>
                  <a:pt x="0" y="259981"/>
                </a:lnTo>
                <a:lnTo>
                  <a:pt x="91440" y="259981"/>
                </a:lnTo>
              </a:path>
            </a:pathLst>
          </a:custGeom>
          <a:ln w="19050">
            <a:solidFill>
              <a:schemeClr val="accent6">
                <a:lumMod val="75000"/>
              </a:schemeClr>
            </a:solidFill>
          </a:ln>
        </p:spPr>
        <p:txBody>
          <a:bodyPr wrap="square" lIns="0" tIns="0" rIns="0" bIns="0" rtlCol="0"/>
          <a:lstStyle/>
          <a:p>
            <a:endParaRPr dirty="0"/>
          </a:p>
        </p:txBody>
      </p:sp>
      <p:sp>
        <p:nvSpPr>
          <p:cNvPr id="54" name="Rectangle 53"/>
          <p:cNvSpPr/>
          <p:nvPr/>
        </p:nvSpPr>
        <p:spPr>
          <a:xfrm>
            <a:off x="3998742" y="3083155"/>
            <a:ext cx="1281955" cy="47391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solidFill>
                <a:latin typeface="Arial" charset="0"/>
                <a:ea typeface="Arial" charset="0"/>
                <a:cs typeface="Arial" charset="0"/>
              </a:rPr>
              <a:t>Co/anaerobic digestion</a:t>
            </a:r>
          </a:p>
        </p:txBody>
      </p:sp>
      <p:sp>
        <p:nvSpPr>
          <p:cNvPr id="55" name="object 6"/>
          <p:cNvSpPr/>
          <p:nvPr/>
        </p:nvSpPr>
        <p:spPr>
          <a:xfrm>
            <a:off x="3872715" y="2605431"/>
            <a:ext cx="126031" cy="678341"/>
          </a:xfrm>
          <a:custGeom>
            <a:avLst/>
            <a:gdLst/>
            <a:ahLst/>
            <a:cxnLst/>
            <a:rect l="l" t="t" r="r" b="b"/>
            <a:pathLst>
              <a:path w="91439" h="260350">
                <a:moveTo>
                  <a:pt x="0" y="0"/>
                </a:moveTo>
                <a:lnTo>
                  <a:pt x="0" y="259981"/>
                </a:lnTo>
                <a:lnTo>
                  <a:pt x="91440" y="259981"/>
                </a:lnTo>
              </a:path>
            </a:pathLst>
          </a:custGeom>
          <a:ln w="19050">
            <a:solidFill>
              <a:schemeClr val="accent6">
                <a:lumMod val="75000"/>
              </a:schemeClr>
            </a:solidFill>
          </a:ln>
        </p:spPr>
        <p:txBody>
          <a:bodyPr wrap="square" lIns="0" tIns="0" rIns="0" bIns="0" rtlCol="0"/>
          <a:lstStyle/>
          <a:p>
            <a:endParaRPr dirty="0"/>
          </a:p>
        </p:txBody>
      </p:sp>
      <p:sp>
        <p:nvSpPr>
          <p:cNvPr id="56" name="Rectangle 55"/>
          <p:cNvSpPr/>
          <p:nvPr/>
        </p:nvSpPr>
        <p:spPr>
          <a:xfrm>
            <a:off x="3998742" y="3657514"/>
            <a:ext cx="1281955" cy="2932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accent3"/>
                </a:solidFill>
                <a:latin typeface="Arial" charset="0"/>
                <a:ea typeface="Arial" charset="0"/>
                <a:cs typeface="Arial" charset="0"/>
              </a:rPr>
              <a:t>Compost/aerobic</a:t>
            </a:r>
          </a:p>
        </p:txBody>
      </p:sp>
      <p:sp>
        <p:nvSpPr>
          <p:cNvPr id="57" name="object 6"/>
          <p:cNvSpPr/>
          <p:nvPr/>
        </p:nvSpPr>
        <p:spPr>
          <a:xfrm>
            <a:off x="3872715" y="3088744"/>
            <a:ext cx="126031" cy="678341"/>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58" name="Rectangle 57"/>
          <p:cNvSpPr/>
          <p:nvPr/>
        </p:nvSpPr>
        <p:spPr>
          <a:xfrm>
            <a:off x="3998742" y="4017238"/>
            <a:ext cx="1281955" cy="47391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3"/>
                </a:solidFill>
                <a:latin typeface="Arial" charset="0"/>
                <a:ea typeface="Arial" charset="0"/>
                <a:cs typeface="Arial" charset="0"/>
              </a:rPr>
              <a:t>Controlled combustion</a:t>
            </a:r>
          </a:p>
        </p:txBody>
      </p:sp>
      <p:sp>
        <p:nvSpPr>
          <p:cNvPr id="59" name="object 6"/>
          <p:cNvSpPr/>
          <p:nvPr/>
        </p:nvSpPr>
        <p:spPr>
          <a:xfrm>
            <a:off x="3872715" y="3579441"/>
            <a:ext cx="126031" cy="678341"/>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60" name="Rectangle 59"/>
          <p:cNvSpPr/>
          <p:nvPr/>
        </p:nvSpPr>
        <p:spPr>
          <a:xfrm>
            <a:off x="3998742" y="4602790"/>
            <a:ext cx="1281955" cy="2932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accent3"/>
                </a:solidFill>
                <a:latin typeface="Arial" charset="0"/>
                <a:ea typeface="Arial" charset="0"/>
                <a:cs typeface="Arial" charset="0"/>
              </a:rPr>
              <a:t>Land application</a:t>
            </a:r>
          </a:p>
        </p:txBody>
      </p:sp>
      <p:sp>
        <p:nvSpPr>
          <p:cNvPr id="61" name="object 6"/>
          <p:cNvSpPr/>
          <p:nvPr/>
        </p:nvSpPr>
        <p:spPr>
          <a:xfrm>
            <a:off x="3872715" y="4079396"/>
            <a:ext cx="126031" cy="678341"/>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62" name="Rectangle 61"/>
          <p:cNvSpPr/>
          <p:nvPr/>
        </p:nvSpPr>
        <p:spPr>
          <a:xfrm>
            <a:off x="3998742" y="5000552"/>
            <a:ext cx="1281955" cy="293275"/>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2">
                    <a:lumMod val="75000"/>
                  </a:schemeClr>
                </a:solidFill>
                <a:latin typeface="Arial" charset="0"/>
                <a:ea typeface="Arial" charset="0"/>
                <a:cs typeface="Arial" charset="0"/>
              </a:rPr>
              <a:t>Landfill</a:t>
            </a:r>
          </a:p>
        </p:txBody>
      </p:sp>
      <p:sp>
        <p:nvSpPr>
          <p:cNvPr id="63" name="object 6"/>
          <p:cNvSpPr/>
          <p:nvPr/>
        </p:nvSpPr>
        <p:spPr>
          <a:xfrm>
            <a:off x="3872715" y="4477157"/>
            <a:ext cx="126031" cy="678341"/>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66" name="Rectangle 65"/>
          <p:cNvSpPr/>
          <p:nvPr/>
        </p:nvSpPr>
        <p:spPr>
          <a:xfrm>
            <a:off x="3998742" y="5422124"/>
            <a:ext cx="1281955" cy="2932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accent3"/>
                </a:solidFill>
                <a:latin typeface="Arial" charset="0"/>
                <a:ea typeface="Arial" charset="0"/>
                <a:cs typeface="Arial" charset="0"/>
              </a:rPr>
              <a:t>Not harvested</a:t>
            </a:r>
          </a:p>
        </p:txBody>
      </p:sp>
      <p:sp>
        <p:nvSpPr>
          <p:cNvPr id="67" name="object 6"/>
          <p:cNvSpPr/>
          <p:nvPr/>
        </p:nvSpPr>
        <p:spPr>
          <a:xfrm>
            <a:off x="3872715" y="4898729"/>
            <a:ext cx="126031" cy="678341"/>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68" name="Rectangle 67"/>
          <p:cNvSpPr/>
          <p:nvPr/>
        </p:nvSpPr>
        <p:spPr>
          <a:xfrm>
            <a:off x="3998742" y="5824458"/>
            <a:ext cx="1281955" cy="2932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accent3"/>
                </a:solidFill>
                <a:latin typeface="Arial" charset="0"/>
                <a:ea typeface="Arial" charset="0"/>
                <a:cs typeface="Arial" charset="0"/>
              </a:rPr>
              <a:t>Refuse/discards</a:t>
            </a:r>
          </a:p>
        </p:txBody>
      </p:sp>
      <p:sp>
        <p:nvSpPr>
          <p:cNvPr id="69" name="object 6"/>
          <p:cNvSpPr/>
          <p:nvPr/>
        </p:nvSpPr>
        <p:spPr>
          <a:xfrm>
            <a:off x="3872715" y="5301064"/>
            <a:ext cx="126031" cy="678341"/>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70" name="Rectangle 69"/>
          <p:cNvSpPr/>
          <p:nvPr/>
        </p:nvSpPr>
        <p:spPr>
          <a:xfrm>
            <a:off x="3998742" y="6238794"/>
            <a:ext cx="1281955" cy="293275"/>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accent3"/>
                </a:solidFill>
                <a:latin typeface="Arial" charset="0"/>
                <a:ea typeface="Arial" charset="0"/>
                <a:cs typeface="Arial" charset="0"/>
              </a:rPr>
              <a:t>Sewer</a:t>
            </a:r>
          </a:p>
        </p:txBody>
      </p:sp>
      <p:sp>
        <p:nvSpPr>
          <p:cNvPr id="71" name="object 6"/>
          <p:cNvSpPr/>
          <p:nvPr/>
        </p:nvSpPr>
        <p:spPr>
          <a:xfrm>
            <a:off x="3872715" y="5715399"/>
            <a:ext cx="126031" cy="678341"/>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80" name="Rectangle 79"/>
          <p:cNvSpPr/>
          <p:nvPr/>
        </p:nvSpPr>
        <p:spPr>
          <a:xfrm>
            <a:off x="7316400" y="2052752"/>
            <a:ext cx="1314647" cy="2424400"/>
          </a:xfrm>
          <a:prstGeom prst="rect">
            <a:avLst/>
          </a:prstGeom>
          <a:solidFill>
            <a:schemeClr val="accent4">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11" dirty="0">
                <a:solidFill>
                  <a:prstClr val="black"/>
                </a:solidFill>
                <a:latin typeface="Arial" charset="0"/>
                <a:ea typeface="Arial" charset="0"/>
                <a:cs typeface="Arial" charset="0"/>
              </a:rPr>
              <a:t>Pre-harvest losses and the weight of product packaging is excluded from the weight of FLW</a:t>
            </a:r>
            <a:r>
              <a:rPr lang="en-US" sz="1200" dirty="0">
                <a:solidFill>
                  <a:prstClr val="black"/>
                </a:solidFill>
                <a:latin typeface="Arial" charset="0"/>
                <a:ea typeface="Arial" charset="0"/>
                <a:cs typeface="Arial" charset="0"/>
              </a:rPr>
              <a:t>.</a:t>
            </a:r>
          </a:p>
          <a:p>
            <a:pPr algn="ctr"/>
            <a:endParaRPr lang="en-US" sz="1200" dirty="0">
              <a:solidFill>
                <a:prstClr val="black"/>
              </a:solidFill>
              <a:latin typeface="Arial" charset="0"/>
              <a:ea typeface="Arial" charset="0"/>
              <a:cs typeface="Arial" charset="0"/>
            </a:endParaRPr>
          </a:p>
          <a:p>
            <a:pPr algn="ctr"/>
            <a:r>
              <a:rPr lang="en-US" sz="1200" dirty="0">
                <a:solidFill>
                  <a:prstClr val="black"/>
                </a:solidFill>
                <a:latin typeface="Arial" charset="0"/>
                <a:ea typeface="Arial" charset="0"/>
                <a:cs typeface="Arial" charset="0"/>
              </a:rPr>
              <a:t>(modify and/or insert additional relevant text)</a:t>
            </a:r>
          </a:p>
        </p:txBody>
      </p:sp>
      <p:sp>
        <p:nvSpPr>
          <p:cNvPr id="84" name="Rectangle 83"/>
          <p:cNvSpPr/>
          <p:nvPr/>
        </p:nvSpPr>
        <p:spPr>
          <a:xfrm>
            <a:off x="449073" y="70524"/>
            <a:ext cx="9037380" cy="480131"/>
          </a:xfrm>
          <a:prstGeom prst="rect">
            <a:avLst/>
          </a:prstGeom>
        </p:spPr>
        <p:txBody>
          <a:bodyPr wrap="square">
            <a:spAutoFit/>
          </a:bodyPr>
          <a:lstStyle/>
          <a:p>
            <a:pPr defTabSz="457189">
              <a:lnSpc>
                <a:spcPct val="90000"/>
              </a:lnSpc>
            </a:pPr>
            <a:r>
              <a:rPr lang="en-US" sz="2800" b="1" dirty="0">
                <a:solidFill>
                  <a:srgbClr val="FFC000"/>
                </a:solidFill>
              </a:rPr>
              <a:t>Visually Represent Your Scope Using the </a:t>
            </a:r>
            <a:r>
              <a:rPr lang="en-US" sz="2800" b="1" i="1" dirty="0">
                <a:solidFill>
                  <a:srgbClr val="FFC000"/>
                </a:solidFill>
              </a:rPr>
              <a:t>FLW Standard</a:t>
            </a:r>
          </a:p>
        </p:txBody>
      </p:sp>
      <p:sp>
        <p:nvSpPr>
          <p:cNvPr id="72" name="object 6"/>
          <p:cNvSpPr/>
          <p:nvPr/>
        </p:nvSpPr>
        <p:spPr>
          <a:xfrm>
            <a:off x="5530640" y="1897175"/>
            <a:ext cx="208023" cy="538159"/>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73" name="object 6"/>
          <p:cNvSpPr/>
          <p:nvPr/>
        </p:nvSpPr>
        <p:spPr>
          <a:xfrm>
            <a:off x="5527797" y="1910502"/>
            <a:ext cx="116529" cy="1424099"/>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74" name="Rectangle 73"/>
          <p:cNvSpPr/>
          <p:nvPr/>
        </p:nvSpPr>
        <p:spPr>
          <a:xfrm>
            <a:off x="5644322" y="2052755"/>
            <a:ext cx="1281955" cy="698047"/>
          </a:xfrm>
          <a:prstGeom prst="rect">
            <a:avLst/>
          </a:prstGeom>
          <a:solidFill>
            <a:schemeClr val="accent4">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b="1" dirty="0">
              <a:solidFill>
                <a:schemeClr val="accent6">
                  <a:lumMod val="75000"/>
                </a:schemeClr>
              </a:solidFill>
              <a:latin typeface="Arial" charset="0"/>
              <a:ea typeface="Arial" charset="0"/>
              <a:cs typeface="Arial" charset="0"/>
            </a:endParaRPr>
          </a:p>
          <a:p>
            <a:pPr algn="ctr"/>
            <a:r>
              <a:rPr lang="en-US" sz="1200" b="1" dirty="0">
                <a:solidFill>
                  <a:schemeClr val="accent6">
                    <a:lumMod val="75000"/>
                  </a:schemeClr>
                </a:solidFill>
                <a:latin typeface="Arial" charset="0"/>
                <a:ea typeface="Arial" charset="0"/>
                <a:cs typeface="Arial" charset="0"/>
              </a:rPr>
              <a:t>Food category </a:t>
            </a:r>
            <a:r>
              <a:rPr lang="en-US" sz="1200" spc="-11" dirty="0">
                <a:solidFill>
                  <a:schemeClr val="tx1"/>
                </a:solidFill>
                <a:latin typeface="Arial" charset="0"/>
                <a:ea typeface="Arial" charset="0"/>
                <a:cs typeface="Arial" charset="0"/>
              </a:rPr>
              <a:t>= </a:t>
            </a:r>
            <a:r>
              <a:rPr lang="en-US" sz="1200" dirty="0">
                <a:solidFill>
                  <a:schemeClr val="tx1"/>
                </a:solidFill>
                <a:latin typeface="Arial" charset="0"/>
                <a:ea typeface="Arial" charset="0"/>
                <a:cs typeface="Arial" charset="0"/>
              </a:rPr>
              <a:t>(insert text)</a:t>
            </a:r>
            <a:r>
              <a:rPr lang="en-US" sz="1200" spc="-11" dirty="0">
                <a:solidFill>
                  <a:schemeClr val="tx1"/>
                </a:solidFill>
                <a:latin typeface="Arial" charset="0"/>
                <a:ea typeface="Arial" charset="0"/>
                <a:cs typeface="Arial" charset="0"/>
              </a:rPr>
              <a:t> </a:t>
            </a:r>
          </a:p>
          <a:p>
            <a:pPr algn="ctr"/>
            <a:endParaRPr lang="en-US" sz="1200" spc="-11" dirty="0">
              <a:solidFill>
                <a:schemeClr val="tx1"/>
              </a:solidFill>
              <a:latin typeface="Arial" charset="0"/>
              <a:ea typeface="Arial" charset="0"/>
              <a:cs typeface="Arial" charset="0"/>
            </a:endParaRPr>
          </a:p>
        </p:txBody>
      </p:sp>
      <p:sp>
        <p:nvSpPr>
          <p:cNvPr id="81" name="Rectangle 80"/>
          <p:cNvSpPr/>
          <p:nvPr/>
        </p:nvSpPr>
        <p:spPr>
          <a:xfrm>
            <a:off x="5644322" y="2878018"/>
            <a:ext cx="1281955" cy="859569"/>
          </a:xfrm>
          <a:prstGeom prst="rect">
            <a:avLst/>
          </a:prstGeom>
          <a:solidFill>
            <a:schemeClr val="accent4">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en-US" sz="1200" b="1" dirty="0">
                <a:solidFill>
                  <a:schemeClr val="accent6">
                    <a:lumMod val="75000"/>
                  </a:schemeClr>
                </a:solidFill>
                <a:latin typeface="Arial" charset="0"/>
                <a:ea typeface="Arial" charset="0"/>
                <a:cs typeface="Arial" charset="0"/>
              </a:rPr>
              <a:t>Lifecycle stage </a:t>
            </a:r>
            <a:r>
              <a:rPr lang="en-US" sz="1200" spc="-11" dirty="0">
                <a:solidFill>
                  <a:schemeClr val="tx1"/>
                </a:solidFill>
                <a:latin typeface="Arial" charset="0"/>
                <a:ea typeface="Arial" charset="0"/>
                <a:cs typeface="Arial" charset="0"/>
              </a:rPr>
              <a:t>= </a:t>
            </a:r>
            <a:r>
              <a:rPr lang="en-US" sz="1200" dirty="0">
                <a:solidFill>
                  <a:schemeClr val="tx1"/>
                </a:solidFill>
                <a:latin typeface="Arial" charset="0"/>
                <a:ea typeface="Arial" charset="0"/>
                <a:cs typeface="Arial" charset="0"/>
              </a:rPr>
              <a:t>(insert text)</a:t>
            </a:r>
            <a:r>
              <a:rPr lang="en-US" sz="1200" spc="-11" dirty="0">
                <a:solidFill>
                  <a:schemeClr val="tx1"/>
                </a:solidFill>
                <a:latin typeface="Arial" charset="0"/>
                <a:ea typeface="Arial" charset="0"/>
                <a:cs typeface="Arial" charset="0"/>
              </a:rPr>
              <a:t>  </a:t>
            </a:r>
          </a:p>
        </p:txBody>
      </p:sp>
      <p:sp>
        <p:nvSpPr>
          <p:cNvPr id="82" name="Rectangle 81"/>
          <p:cNvSpPr/>
          <p:nvPr/>
        </p:nvSpPr>
        <p:spPr>
          <a:xfrm>
            <a:off x="5644322" y="3879012"/>
            <a:ext cx="1281955" cy="537639"/>
          </a:xfrm>
          <a:prstGeom prst="rect">
            <a:avLst/>
          </a:prstGeom>
          <a:solidFill>
            <a:schemeClr val="accent4">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accent6">
                    <a:lumMod val="75000"/>
                  </a:schemeClr>
                </a:solidFill>
                <a:latin typeface="Arial" charset="0"/>
                <a:ea typeface="Arial" charset="0"/>
                <a:cs typeface="Arial" charset="0"/>
              </a:rPr>
              <a:t>Geography</a:t>
            </a:r>
            <a:r>
              <a:rPr lang="en-US" sz="1200" b="1" dirty="0">
                <a:solidFill>
                  <a:srgbClr val="63883F"/>
                </a:solidFill>
                <a:latin typeface="Arial" charset="0"/>
                <a:ea typeface="Arial" charset="0"/>
                <a:cs typeface="Arial" charset="0"/>
              </a:rPr>
              <a:t> </a:t>
            </a:r>
            <a:r>
              <a:rPr lang="en-US" sz="1200" spc="-11" dirty="0">
                <a:solidFill>
                  <a:schemeClr val="tx1"/>
                </a:solidFill>
                <a:latin typeface="Arial" charset="0"/>
                <a:ea typeface="Arial" charset="0"/>
                <a:cs typeface="Arial" charset="0"/>
              </a:rPr>
              <a:t>= </a:t>
            </a:r>
            <a:r>
              <a:rPr lang="en-US" sz="1200" dirty="0">
                <a:solidFill>
                  <a:schemeClr val="tx1"/>
                </a:solidFill>
                <a:latin typeface="Arial" charset="0"/>
                <a:ea typeface="Arial" charset="0"/>
                <a:cs typeface="Arial" charset="0"/>
              </a:rPr>
              <a:t>(insert text)</a:t>
            </a:r>
            <a:r>
              <a:rPr lang="en-US" sz="1200" spc="-11" dirty="0">
                <a:solidFill>
                  <a:schemeClr val="tx1"/>
                </a:solidFill>
                <a:latin typeface="Arial" charset="0"/>
                <a:ea typeface="Arial" charset="0"/>
                <a:cs typeface="Arial" charset="0"/>
              </a:rPr>
              <a:t> </a:t>
            </a:r>
          </a:p>
        </p:txBody>
      </p:sp>
      <p:sp>
        <p:nvSpPr>
          <p:cNvPr id="83" name="object 6"/>
          <p:cNvSpPr/>
          <p:nvPr/>
        </p:nvSpPr>
        <p:spPr>
          <a:xfrm>
            <a:off x="5530639" y="3245880"/>
            <a:ext cx="103280" cy="1746095"/>
          </a:xfrm>
          <a:custGeom>
            <a:avLst/>
            <a:gdLst/>
            <a:ahLst/>
            <a:cxnLst/>
            <a:rect l="l" t="t" r="r" b="b"/>
            <a:pathLst>
              <a:path w="91439" h="260350">
                <a:moveTo>
                  <a:pt x="0" y="0"/>
                </a:moveTo>
                <a:lnTo>
                  <a:pt x="0" y="259981"/>
                </a:lnTo>
                <a:lnTo>
                  <a:pt x="91440" y="259981"/>
                </a:lnTo>
              </a:path>
            </a:pathLst>
          </a:custGeom>
          <a:ln w="19050">
            <a:solidFill>
              <a:srgbClr val="63883F"/>
            </a:solidFill>
          </a:ln>
        </p:spPr>
        <p:txBody>
          <a:bodyPr wrap="square" lIns="0" tIns="0" rIns="0" bIns="0" rtlCol="0"/>
          <a:lstStyle/>
          <a:p>
            <a:endParaRPr/>
          </a:p>
        </p:txBody>
      </p:sp>
      <p:sp>
        <p:nvSpPr>
          <p:cNvPr id="86" name="Rectangle 85"/>
          <p:cNvSpPr/>
          <p:nvPr/>
        </p:nvSpPr>
        <p:spPr>
          <a:xfrm>
            <a:off x="5644322" y="4514067"/>
            <a:ext cx="1281955" cy="786992"/>
          </a:xfrm>
          <a:prstGeom prst="rect">
            <a:avLst/>
          </a:prstGeom>
          <a:solidFill>
            <a:schemeClr val="accent4">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accent6">
                    <a:lumMod val="75000"/>
                  </a:schemeClr>
                </a:solidFill>
                <a:latin typeface="Arial" charset="0"/>
                <a:ea typeface="Arial" charset="0"/>
                <a:cs typeface="Arial" charset="0"/>
              </a:rPr>
              <a:t>Organization</a:t>
            </a:r>
            <a:r>
              <a:rPr lang="en-US" sz="1200" b="1" dirty="0">
                <a:solidFill>
                  <a:srgbClr val="63883F"/>
                </a:solidFill>
                <a:latin typeface="Arial" charset="0"/>
                <a:ea typeface="Arial" charset="0"/>
                <a:cs typeface="Arial" charset="0"/>
              </a:rPr>
              <a:t> </a:t>
            </a:r>
            <a:r>
              <a:rPr lang="en-US" sz="1200" spc="-11" dirty="0">
                <a:solidFill>
                  <a:schemeClr val="tx1"/>
                </a:solidFill>
                <a:latin typeface="Arial" charset="0"/>
                <a:ea typeface="Arial" charset="0"/>
                <a:cs typeface="Arial" charset="0"/>
              </a:rPr>
              <a:t>= </a:t>
            </a:r>
            <a:r>
              <a:rPr lang="en-US" sz="1200" dirty="0">
                <a:solidFill>
                  <a:schemeClr val="tx1"/>
                </a:solidFill>
                <a:latin typeface="Arial" charset="0"/>
                <a:ea typeface="Arial" charset="0"/>
                <a:cs typeface="Arial" charset="0"/>
              </a:rPr>
              <a:t>(insert text)</a:t>
            </a:r>
            <a:r>
              <a:rPr lang="en-US" sz="1200" spc="-11" dirty="0">
                <a:solidFill>
                  <a:schemeClr val="tx1"/>
                </a:solidFill>
                <a:latin typeface="Arial" charset="0"/>
                <a:ea typeface="Arial" charset="0"/>
                <a:cs typeface="Arial" charset="0"/>
              </a:rPr>
              <a:t> </a:t>
            </a:r>
          </a:p>
        </p:txBody>
      </p:sp>
      <p:sp>
        <p:nvSpPr>
          <p:cNvPr id="41" name="TextBox 40"/>
          <p:cNvSpPr txBox="1"/>
          <p:nvPr/>
        </p:nvSpPr>
        <p:spPr>
          <a:xfrm>
            <a:off x="723483" y="3804151"/>
            <a:ext cx="2899290" cy="2308324"/>
          </a:xfrm>
          <a:prstGeom prst="rect">
            <a:avLst/>
          </a:prstGeom>
          <a:noFill/>
        </p:spPr>
        <p:txBody>
          <a:bodyPr wrap="square" rtlCol="0">
            <a:spAutoFit/>
          </a:bodyPr>
          <a:lstStyle/>
          <a:p>
            <a:r>
              <a:rPr lang="en-US" sz="1600" i="1" dirty="0">
                <a:latin typeface="Arial" charset="0"/>
                <a:ea typeface="Arial" charset="0"/>
                <a:cs typeface="Arial" charset="0"/>
              </a:rPr>
              <a:t>How to customize this template:</a:t>
            </a:r>
          </a:p>
          <a:p>
            <a:endParaRPr lang="en-US" sz="1600" i="1" dirty="0">
              <a:latin typeface="Arial" charset="0"/>
              <a:ea typeface="Arial" charset="0"/>
              <a:cs typeface="Arial" charset="0"/>
            </a:endParaRPr>
          </a:p>
          <a:p>
            <a:r>
              <a:rPr lang="en-US" sz="1600" dirty="0">
                <a:latin typeface="Arial" charset="0"/>
                <a:ea typeface="Arial" charset="0"/>
                <a:cs typeface="Arial" charset="0"/>
              </a:rPr>
              <a:t>Indicate what </a:t>
            </a:r>
            <a:r>
              <a:rPr lang="en-US" sz="1600" u="sng" dirty="0">
                <a:latin typeface="Arial" panose="020B0604020202020204" pitchFamily="34" charset="0"/>
                <a:cs typeface="Arial" panose="020B0604020202020204" pitchFamily="34" charset="0"/>
              </a:rPr>
              <a:t>material types</a:t>
            </a:r>
            <a:r>
              <a:rPr lang="en-US" sz="1600" dirty="0">
                <a:latin typeface="Arial" panose="020B0604020202020204" pitchFamily="34" charset="0"/>
                <a:cs typeface="Arial" panose="020B0604020202020204" pitchFamily="34" charset="0"/>
              </a:rPr>
              <a:t> and </a:t>
            </a:r>
            <a:r>
              <a:rPr lang="en-US" sz="1600" u="sng" dirty="0">
                <a:latin typeface="Arial" panose="020B0604020202020204" pitchFamily="34" charset="0"/>
                <a:cs typeface="Arial" panose="020B0604020202020204" pitchFamily="34" charset="0"/>
              </a:rPr>
              <a:t>destinations</a:t>
            </a:r>
            <a:r>
              <a:rPr lang="en-US" sz="1600" dirty="0">
                <a:latin typeface="Arial" panose="020B0604020202020204" pitchFamily="34" charset="0"/>
                <a:cs typeface="Arial" panose="020B0604020202020204" pitchFamily="34" charset="0"/>
              </a:rPr>
              <a:t> are included as the scope.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Color in the box and add a check mark.</a:t>
            </a:r>
          </a:p>
        </p:txBody>
      </p:sp>
      <p:sp>
        <p:nvSpPr>
          <p:cNvPr id="42" name="L-Shape 41"/>
          <p:cNvSpPr>
            <a:spLocks noChangeAspect="1"/>
          </p:cNvSpPr>
          <p:nvPr/>
        </p:nvSpPr>
        <p:spPr>
          <a:xfrm rot="2640000" flipH="1">
            <a:off x="3186381" y="5626073"/>
            <a:ext cx="174161" cy="440258"/>
          </a:xfrm>
          <a:prstGeom prst="corner">
            <a:avLst>
              <a:gd name="adj1" fmla="val 50000"/>
              <a:gd name="adj2" fmla="val 52191"/>
            </a:avLst>
          </a:prstGeom>
          <a:solidFill>
            <a:srgbClr val="638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28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Guidance on “How”</a:t>
            </a:r>
          </a:p>
        </p:txBody>
      </p:sp>
      <p:pic>
        <p:nvPicPr>
          <p:cNvPr id="5" name="Picture 4"/>
          <p:cNvPicPr/>
          <p:nvPr/>
        </p:nvPicPr>
        <p:blipFill rotWithShape="1">
          <a:blip r:embed="rId2" cstate="email">
            <a:extLst>
              <a:ext uri="{28A0092B-C50C-407E-A947-70E740481C1C}">
                <a14:useLocalDpi xmlns:a14="http://schemas.microsoft.com/office/drawing/2010/main"/>
              </a:ext>
            </a:extLst>
          </a:blip>
          <a:srcRect l="30085" r="31641"/>
          <a:stretch/>
        </p:blipFill>
        <p:spPr>
          <a:xfrm>
            <a:off x="623888" y="202359"/>
            <a:ext cx="3485071" cy="2933748"/>
          </a:xfrm>
          <a:prstGeom prst="rect">
            <a:avLst/>
          </a:prstGeom>
        </p:spPr>
      </p:pic>
    </p:spTree>
    <p:extLst>
      <p:ext uri="{BB962C8B-B14F-4D97-AF65-F5344CB8AC3E}">
        <p14:creationId xmlns:p14="http://schemas.microsoft.com/office/powerpoint/2010/main" val="197275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8668" y="4020281"/>
            <a:ext cx="6343681" cy="1632809"/>
          </a:xfrm>
        </p:spPr>
        <p:txBody>
          <a:bodyPr numCol="2">
            <a:noAutofit/>
          </a:bodyPr>
          <a:lstStyle/>
          <a:p>
            <a:pPr marL="457189" indent="-457189">
              <a:buFont typeface="+mj-lt"/>
              <a:buAutoNum type="arabicPeriod"/>
            </a:pPr>
            <a:r>
              <a:rPr lang="en-US" sz="1600" dirty="0"/>
              <a:t>Direct weighing</a:t>
            </a:r>
          </a:p>
          <a:p>
            <a:pPr marL="457189" indent="-457189">
              <a:buFont typeface="+mj-lt"/>
              <a:buAutoNum type="arabicPeriod"/>
            </a:pPr>
            <a:r>
              <a:rPr lang="en-US" sz="1600" dirty="0"/>
              <a:t>Counting</a:t>
            </a:r>
          </a:p>
          <a:p>
            <a:pPr marL="457189" indent="-457189">
              <a:buFont typeface="+mj-lt"/>
              <a:buAutoNum type="arabicPeriod"/>
            </a:pPr>
            <a:r>
              <a:rPr lang="en-US" sz="1600" dirty="0"/>
              <a:t>Assessing volume</a:t>
            </a:r>
          </a:p>
          <a:p>
            <a:pPr marL="457189" indent="-457189">
              <a:buFont typeface="+mj-lt"/>
              <a:buAutoNum type="arabicPeriod"/>
            </a:pPr>
            <a:r>
              <a:rPr lang="en-US" sz="1600" dirty="0"/>
              <a:t>Waste composition analysis</a:t>
            </a:r>
          </a:p>
          <a:p>
            <a:pPr marL="457189" indent="-457189">
              <a:buFont typeface="+mj-lt"/>
              <a:buAutoNum type="arabicPeriod"/>
            </a:pPr>
            <a:r>
              <a:rPr lang="en-US" sz="1600" dirty="0"/>
              <a:t>Records</a:t>
            </a:r>
          </a:p>
          <a:p>
            <a:pPr marL="457189" indent="-457189">
              <a:buFont typeface="+mj-lt"/>
              <a:buAutoNum type="arabicPeriod"/>
            </a:pPr>
            <a:r>
              <a:rPr lang="en-US" sz="1600" dirty="0"/>
              <a:t>Diaries</a:t>
            </a:r>
          </a:p>
          <a:p>
            <a:pPr marL="457189" indent="-457189">
              <a:buFont typeface="+mj-lt"/>
              <a:buAutoNum type="arabicPeriod"/>
            </a:pPr>
            <a:endParaRPr lang="en-US" sz="1600" dirty="0"/>
          </a:p>
          <a:p>
            <a:pPr marL="457189" indent="-457189">
              <a:buFont typeface="+mj-lt"/>
              <a:buAutoNum type="arabicPeriod"/>
            </a:pPr>
            <a:r>
              <a:rPr lang="en-US" sz="1600" dirty="0"/>
              <a:t>Surveys</a:t>
            </a:r>
          </a:p>
          <a:p>
            <a:pPr marL="457189" indent="-457189">
              <a:buFont typeface="+mj-lt"/>
              <a:buAutoNum type="arabicPeriod"/>
            </a:pPr>
            <a:r>
              <a:rPr lang="en-US" sz="1600" dirty="0"/>
              <a:t>Mass balance</a:t>
            </a:r>
          </a:p>
          <a:p>
            <a:pPr marL="457189" indent="-457189">
              <a:buFont typeface="+mj-lt"/>
              <a:buAutoNum type="arabicPeriod"/>
            </a:pPr>
            <a:r>
              <a:rPr lang="en-US" sz="1600" dirty="0"/>
              <a:t>Modeling</a:t>
            </a:r>
          </a:p>
          <a:p>
            <a:pPr marL="457189" indent="-457189">
              <a:buFont typeface="+mj-lt"/>
              <a:buAutoNum type="arabicPeriod"/>
            </a:pPr>
            <a:r>
              <a:rPr lang="en-US" sz="1600" dirty="0"/>
              <a:t>Proxy data</a:t>
            </a:r>
          </a:p>
          <a:p>
            <a:pPr marL="0" indent="0">
              <a:buNone/>
            </a:pPr>
            <a:r>
              <a:rPr lang="en-US" sz="1600" dirty="0"/>
              <a:t>Plus: Quantifying FLW if water is added (Appendix A)</a:t>
            </a:r>
          </a:p>
          <a:p>
            <a:pPr marL="0" indent="0">
              <a:buNone/>
            </a:pPr>
            <a:endParaRPr lang="en-US" sz="1600" dirty="0"/>
          </a:p>
          <a:p>
            <a:pPr marL="0" indent="0">
              <a:buNone/>
            </a:pPr>
            <a:endParaRPr lang="en-US" sz="1600" b="1" dirty="0"/>
          </a:p>
        </p:txBody>
      </p:sp>
      <p:sp>
        <p:nvSpPr>
          <p:cNvPr id="10" name="Text Box 2"/>
          <p:cNvSpPr txBox="1">
            <a:spLocks noChangeArrowheads="1"/>
          </p:cNvSpPr>
          <p:nvPr/>
        </p:nvSpPr>
        <p:spPr bwMode="auto">
          <a:xfrm>
            <a:off x="237013" y="184868"/>
            <a:ext cx="8906993" cy="424732"/>
          </a:xfrm>
          <a:prstGeom prst="rect">
            <a:avLst/>
          </a:prstGeom>
          <a:noFill/>
          <a:ln w="9525">
            <a:noFill/>
            <a:miter lim="800000"/>
            <a:headEnd/>
            <a:tailEnd/>
          </a:ln>
          <a:effectLst/>
        </p:spPr>
        <p:txBody>
          <a:bodyPr wrap="square">
            <a:spAutoFit/>
          </a:bodyPr>
          <a:lstStyle/>
          <a:p>
            <a:pPr defTabSz="457189">
              <a:lnSpc>
                <a:spcPct val="90000"/>
              </a:lnSpc>
            </a:pPr>
            <a:r>
              <a:rPr lang="en-US" sz="2400" b="1" dirty="0">
                <a:solidFill>
                  <a:srgbClr val="FFC000"/>
                </a:solidFill>
              </a:rPr>
              <a:t>About FLW Quantification Methods</a:t>
            </a:r>
          </a:p>
        </p:txBody>
      </p:sp>
      <p:sp>
        <p:nvSpPr>
          <p:cNvPr id="8" name="Rectangle 7"/>
          <p:cNvSpPr/>
          <p:nvPr/>
        </p:nvSpPr>
        <p:spPr>
          <a:xfrm>
            <a:off x="314411" y="3222318"/>
            <a:ext cx="8415252" cy="663881"/>
          </a:xfrm>
          <a:prstGeom prst="rect">
            <a:avLst/>
          </a:prstGeom>
        </p:spPr>
        <p:txBody>
          <a:bodyPr wrap="square">
            <a:spAutoFit/>
          </a:bodyPr>
          <a:lstStyle/>
          <a:p>
            <a:r>
              <a:rPr lang="en-US" dirty="0"/>
              <a:t>The stand-alone </a:t>
            </a:r>
            <a:r>
              <a:rPr lang="en-US" i="1" dirty="0"/>
              <a:t>Guidance on FLW Quantification Methods </a:t>
            </a:r>
            <a:r>
              <a:rPr lang="en-US" dirty="0"/>
              <a:t>document provides an overview of 10 methods commonly used to quantify FLW:</a:t>
            </a:r>
          </a:p>
        </p:txBody>
      </p:sp>
      <p:sp>
        <p:nvSpPr>
          <p:cNvPr id="17" name="Rectangle 16"/>
          <p:cNvSpPr/>
          <p:nvPr/>
        </p:nvSpPr>
        <p:spPr>
          <a:xfrm>
            <a:off x="314411" y="1069574"/>
            <a:ext cx="8229695" cy="1692771"/>
          </a:xfrm>
          <a:prstGeom prst="rect">
            <a:avLst/>
          </a:prstGeom>
          <a:ln w="19050">
            <a:solidFill>
              <a:srgbClr val="00B0F0"/>
            </a:solidFill>
          </a:ln>
        </p:spPr>
        <p:txBody>
          <a:bodyPr wrap="square">
            <a:spAutoFit/>
          </a:bodyPr>
          <a:lstStyle/>
          <a:p>
            <a:pPr marL="285750" indent="-285750">
              <a:buFont typeface="Wingdings" panose="05000000000000000000" pitchFamily="2" charset="2"/>
              <a:buChar char="Ø"/>
            </a:pPr>
            <a:r>
              <a:rPr lang="en-US" dirty="0"/>
              <a:t>The FLW Standard requires that an entity: “</a:t>
            </a:r>
            <a:r>
              <a:rPr lang="en-US" i="1" dirty="0"/>
              <a:t>Describe the quantification method(s) used. If existing studies or data are used, identify the source and scope.</a:t>
            </a:r>
            <a:r>
              <a:rPr lang="en-US" sz="1400" dirty="0"/>
              <a:t>”</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dirty="0"/>
              <a:t>The FLW Standard does </a:t>
            </a:r>
            <a:r>
              <a:rPr lang="en-US" u="sng" dirty="0"/>
              <a:t>not</a:t>
            </a:r>
            <a:r>
              <a:rPr lang="en-US" dirty="0"/>
              <a:t> require use of a particular quantification method – an entity may select whichever method(s) best meets its particular needs and may also choose to use methods not described in the standard. </a:t>
            </a:r>
          </a:p>
        </p:txBody>
      </p:sp>
    </p:spTree>
    <p:extLst>
      <p:ext uri="{BB962C8B-B14F-4D97-AF65-F5344CB8AC3E}">
        <p14:creationId xmlns:p14="http://schemas.microsoft.com/office/powerpoint/2010/main" val="262517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0233" y="4185933"/>
            <a:ext cx="2500917" cy="2118717"/>
          </a:xfrm>
          <a:prstGeom prst="rect">
            <a:avLst/>
          </a:prstGeom>
        </p:spPr>
      </p:pic>
      <p:sp>
        <p:nvSpPr>
          <p:cNvPr id="5" name="Text Box 2"/>
          <p:cNvSpPr txBox="1">
            <a:spLocks noChangeArrowheads="1"/>
          </p:cNvSpPr>
          <p:nvPr/>
        </p:nvSpPr>
        <p:spPr bwMode="auto">
          <a:xfrm>
            <a:off x="600769" y="165491"/>
            <a:ext cx="8754595" cy="480131"/>
          </a:xfrm>
          <a:prstGeom prst="rect">
            <a:avLst/>
          </a:prstGeom>
          <a:noFill/>
          <a:ln w="9525">
            <a:noFill/>
            <a:miter lim="800000"/>
            <a:headEnd/>
            <a:tailEnd/>
          </a:ln>
          <a:effectLst/>
        </p:spPr>
        <p:txBody>
          <a:bodyPr wrap="square">
            <a:spAutoFit/>
          </a:bodyPr>
          <a:lstStyle/>
          <a:p>
            <a:pPr defTabSz="342892">
              <a:lnSpc>
                <a:spcPct val="90000"/>
              </a:lnSpc>
            </a:pPr>
            <a:r>
              <a:rPr lang="en-US" sz="2800" b="1" dirty="0">
                <a:solidFill>
                  <a:srgbClr val="FFC000"/>
                </a:solidFill>
              </a:rPr>
              <a:t>Basic Steps for Collecting Data</a:t>
            </a:r>
          </a:p>
        </p:txBody>
      </p:sp>
      <p:sp>
        <p:nvSpPr>
          <p:cNvPr id="2" name="Rectangle 1"/>
          <p:cNvSpPr/>
          <p:nvPr/>
        </p:nvSpPr>
        <p:spPr>
          <a:xfrm>
            <a:off x="517126" y="1045671"/>
            <a:ext cx="8626874" cy="1831271"/>
          </a:xfrm>
          <a:prstGeom prst="rect">
            <a:avLst/>
          </a:prstGeom>
        </p:spPr>
        <p:txBody>
          <a:bodyPr wrap="square">
            <a:spAutoFit/>
          </a:bodyPr>
          <a:lstStyle/>
          <a:p>
            <a:endParaRPr lang="en-US" dirty="0">
              <a:solidFill>
                <a:srgbClr val="000000"/>
              </a:solidFill>
              <a:latin typeface="Calibri" panose="020F0502020204030204" pitchFamily="34" charset="0"/>
            </a:endParaRPr>
          </a:p>
          <a:p>
            <a:pPr marL="342900" indent="-342900">
              <a:buFont typeface="+mj-lt"/>
              <a:buAutoNum type="arabicPeriod"/>
            </a:pPr>
            <a:r>
              <a:rPr lang="en-US" b="1" dirty="0"/>
              <a:t>Identify the main streams of possible FLW </a:t>
            </a:r>
          </a:p>
          <a:p>
            <a:pPr marL="800100" lvl="1" indent="-342900">
              <a:buFont typeface="Courier New" panose="02070309020205020404" pitchFamily="49" charset="0"/>
              <a:buChar char="o"/>
            </a:pPr>
            <a:r>
              <a:rPr lang="en-US" dirty="0"/>
              <a:t>Where </a:t>
            </a:r>
            <a:r>
              <a:rPr lang="en-US" dirty="0">
                <a:solidFill>
                  <a:srgbClr val="000000"/>
                </a:solidFill>
                <a:latin typeface="Calibri" panose="020F0502020204030204" pitchFamily="34" charset="0"/>
              </a:rPr>
              <a:t>FLW is already separated from other material streams</a:t>
            </a:r>
          </a:p>
          <a:p>
            <a:pPr marL="1200150" lvl="2" indent="-285750">
              <a:spcAft>
                <a:spcPts val="600"/>
              </a:spcAft>
              <a:buFont typeface="Arial" panose="020B0604020202020204" pitchFamily="34" charset="0"/>
              <a:buChar char="•"/>
            </a:pPr>
            <a:r>
              <a:rPr lang="en-US" dirty="0">
                <a:solidFill>
                  <a:srgbClr val="000000"/>
                </a:solidFill>
                <a:latin typeface="Calibri" panose="020F0502020204030204" pitchFamily="34" charset="0"/>
              </a:rPr>
              <a:t>e.g., FLW to animal feed, compost, anaerobic digestion, or land application</a:t>
            </a:r>
          </a:p>
          <a:p>
            <a:pPr marL="742950" lvl="1" indent="-285750">
              <a:buFont typeface="Courier New" panose="02070309020205020404" pitchFamily="49" charset="0"/>
              <a:buChar char="o"/>
            </a:pPr>
            <a:r>
              <a:rPr lang="en-US" dirty="0">
                <a:solidFill>
                  <a:srgbClr val="000000"/>
                </a:solidFill>
                <a:latin typeface="Calibri" panose="020F0502020204030204" pitchFamily="34" charset="0"/>
              </a:rPr>
              <a:t>Where estimates may be needed to separate the FLW from other material streams</a:t>
            </a:r>
          </a:p>
          <a:p>
            <a:pPr marL="1200150" lvl="2" indent="-285750">
              <a:buFont typeface="Arial" panose="020B0604020202020204" pitchFamily="34" charset="0"/>
              <a:buChar char="•"/>
            </a:pPr>
            <a:r>
              <a:rPr lang="en-US" dirty="0">
                <a:solidFill>
                  <a:srgbClr val="000000"/>
                </a:solidFill>
                <a:latin typeface="Calibri" panose="020F0502020204030204" pitchFamily="34" charset="0"/>
              </a:rPr>
              <a:t>e.g., fraction of total material to landfill and combustion that is FLW</a:t>
            </a:r>
          </a:p>
        </p:txBody>
      </p:sp>
      <p:sp>
        <p:nvSpPr>
          <p:cNvPr id="3" name="Rectangle 2"/>
          <p:cNvSpPr/>
          <p:nvPr/>
        </p:nvSpPr>
        <p:spPr>
          <a:xfrm>
            <a:off x="517126" y="3139482"/>
            <a:ext cx="8092086" cy="2462213"/>
          </a:xfrm>
          <a:prstGeom prst="rect">
            <a:avLst/>
          </a:prstGeom>
        </p:spPr>
        <p:txBody>
          <a:bodyPr wrap="square">
            <a:spAutoFit/>
          </a:bodyPr>
          <a:lstStyle/>
          <a:p>
            <a:pPr marL="342900" indent="-342900">
              <a:buFont typeface="+mj-lt"/>
              <a:buAutoNum type="arabicPeriod" startAt="2"/>
            </a:pPr>
            <a:r>
              <a:rPr lang="en-US" b="1" dirty="0">
                <a:solidFill>
                  <a:srgbClr val="000000"/>
                </a:solidFill>
                <a:latin typeface="Calibri" panose="020F0502020204030204" pitchFamily="34" charset="0"/>
              </a:rPr>
              <a:t>Gather and assess existing data</a:t>
            </a:r>
          </a:p>
          <a:p>
            <a:pPr marL="622300" indent="-285750">
              <a:spcAft>
                <a:spcPts val="600"/>
              </a:spcAft>
              <a:buFont typeface="Courier New" panose="02070309020205020404" pitchFamily="49" charset="0"/>
              <a:buChar char="o"/>
              <a:tabLst>
                <a:tab pos="457189" algn="l"/>
              </a:tabLst>
            </a:pPr>
            <a:r>
              <a:rPr lang="en-US" i="1" dirty="0">
                <a:ea typeface="Calibri" panose="020F0502020204030204" pitchFamily="34" charset="0"/>
              </a:rPr>
              <a:t>Sources may include</a:t>
            </a:r>
            <a:r>
              <a:rPr lang="en-US" dirty="0">
                <a:ea typeface="Calibri" panose="020F0502020204030204" pitchFamily="34" charset="0"/>
              </a:rPr>
              <a:t>: storage records, waste collection receipts, scanner/shrink data, inputs/outputs of materials</a:t>
            </a:r>
          </a:p>
          <a:p>
            <a:pPr marL="622300" indent="-285750">
              <a:spcAft>
                <a:spcPts val="600"/>
              </a:spcAft>
              <a:buFont typeface="Courier New" panose="02070309020205020404" pitchFamily="49" charset="0"/>
              <a:buChar char="o"/>
              <a:tabLst>
                <a:tab pos="457189" algn="l"/>
              </a:tabLst>
            </a:pPr>
            <a:r>
              <a:rPr lang="en-US" i="1" dirty="0">
                <a:ea typeface="Calibri" panose="020F0502020204030204" pitchFamily="34" charset="0"/>
              </a:rPr>
              <a:t>Identify who has the data </a:t>
            </a:r>
            <a:r>
              <a:rPr lang="en-US" dirty="0">
                <a:ea typeface="Calibri" panose="020F0502020204030204" pitchFamily="34" charset="0"/>
              </a:rPr>
              <a:t>(e.g., store operations and corporate finance)</a:t>
            </a:r>
            <a:endParaRPr lang="en-US" dirty="0">
              <a:solidFill>
                <a:srgbClr val="000000"/>
              </a:solidFill>
              <a:latin typeface="Calibri" panose="020F0502020204030204" pitchFamily="34" charset="0"/>
            </a:endParaRPr>
          </a:p>
          <a:p>
            <a:pPr marL="625475" lvl="1" indent="-285750">
              <a:buFont typeface="Courier New" panose="02070309020205020404" pitchFamily="49" charset="0"/>
              <a:buChar char="o"/>
            </a:pPr>
            <a:r>
              <a:rPr lang="en-US" i="1" dirty="0">
                <a:solidFill>
                  <a:srgbClr val="000000"/>
                </a:solidFill>
                <a:latin typeface="Calibri" panose="020F0502020204030204" pitchFamily="34" charset="0"/>
              </a:rPr>
              <a:t>Consider if existing data</a:t>
            </a:r>
            <a:r>
              <a:rPr lang="en-US" dirty="0">
                <a:solidFill>
                  <a:srgbClr val="000000"/>
                </a:solidFill>
                <a:latin typeface="Calibri" panose="020F0502020204030204" pitchFamily="34" charset="0"/>
              </a:rPr>
              <a:t>:</a:t>
            </a:r>
          </a:p>
          <a:p>
            <a:pPr marL="1200150" lvl="2" indent="-285750">
              <a:buFont typeface="Arial" panose="020B0604020202020204" pitchFamily="34" charset="0"/>
              <a:buChar char="•"/>
            </a:pPr>
            <a:r>
              <a:rPr lang="en-US" dirty="0">
                <a:solidFill>
                  <a:srgbClr val="000000"/>
                </a:solidFill>
                <a:latin typeface="Calibri" panose="020F0502020204030204" pitchFamily="34" charset="0"/>
              </a:rPr>
              <a:t>fits your scope and is reliable, and</a:t>
            </a:r>
          </a:p>
          <a:p>
            <a:pPr marL="1200150" lvl="2" indent="-285750">
              <a:buFont typeface="Arial" panose="020B0604020202020204" pitchFamily="34" charset="0"/>
              <a:buChar char="•"/>
            </a:pPr>
            <a:r>
              <a:rPr lang="en-US" dirty="0">
                <a:solidFill>
                  <a:srgbClr val="000000"/>
                </a:solidFill>
                <a:latin typeface="Calibri" panose="020F0502020204030204" pitchFamily="34" charset="0"/>
              </a:rPr>
              <a:t>could be extrapolated for other sites (if needed)</a:t>
            </a:r>
          </a:p>
          <a:p>
            <a:endParaRPr lang="en-US" dirty="0">
              <a:solidFill>
                <a:srgbClr val="000000"/>
              </a:solidFill>
              <a:latin typeface="Calibri" panose="020F0502020204030204" pitchFamily="34" charset="0"/>
            </a:endParaRPr>
          </a:p>
        </p:txBody>
      </p:sp>
      <p:sp>
        <p:nvSpPr>
          <p:cNvPr id="4" name="Rectangle 3"/>
          <p:cNvSpPr/>
          <p:nvPr/>
        </p:nvSpPr>
        <p:spPr>
          <a:xfrm>
            <a:off x="517126" y="5459734"/>
            <a:ext cx="6683774" cy="923330"/>
          </a:xfrm>
          <a:prstGeom prst="rect">
            <a:avLst/>
          </a:prstGeom>
        </p:spPr>
        <p:txBody>
          <a:bodyPr wrap="square">
            <a:spAutoFit/>
          </a:bodyPr>
          <a:lstStyle/>
          <a:p>
            <a:pPr marL="342900" indent="-342900">
              <a:buFont typeface="+mj-lt"/>
              <a:buAutoNum type="arabicPeriod" startAt="3"/>
            </a:pPr>
            <a:r>
              <a:rPr lang="en-US" b="1" dirty="0">
                <a:solidFill>
                  <a:srgbClr val="000000"/>
                </a:solidFill>
                <a:latin typeface="Calibri" panose="020F0502020204030204" pitchFamily="34" charset="0"/>
              </a:rPr>
              <a:t>Where data does not exist, determine how to calculate the amount of FLW </a:t>
            </a:r>
            <a:r>
              <a:rPr lang="en-US" dirty="0">
                <a:solidFill>
                  <a:srgbClr val="000000"/>
                </a:solidFill>
                <a:latin typeface="Calibri" panose="020F0502020204030204" pitchFamily="34" charset="0"/>
              </a:rPr>
              <a:t>(i.e., measure, approximate, or infer by calculation) </a:t>
            </a:r>
          </a:p>
        </p:txBody>
      </p:sp>
      <p:sp>
        <p:nvSpPr>
          <p:cNvPr id="7" name="Rectangle 6"/>
          <p:cNvSpPr/>
          <p:nvPr/>
        </p:nvSpPr>
        <p:spPr>
          <a:xfrm>
            <a:off x="1268907" y="747483"/>
            <a:ext cx="6858000" cy="369332"/>
          </a:xfrm>
          <a:prstGeom prst="rect">
            <a:avLst/>
          </a:prstGeom>
          <a:ln w="19050">
            <a:solidFill>
              <a:srgbClr val="00B0F0"/>
            </a:solidFill>
          </a:ln>
        </p:spPr>
        <p:txBody>
          <a:bodyPr wrap="square">
            <a:spAutoFit/>
          </a:bodyPr>
          <a:lstStyle/>
          <a:p>
            <a:pPr marL="176213" indent="-176213" algn="ctr"/>
            <a:r>
              <a:rPr lang="en-US" b="1" dirty="0">
                <a:ea typeface="Calibri" panose="020F0502020204030204" pitchFamily="34" charset="0"/>
              </a:rPr>
              <a:t>TIP: You don't need a super accurate number to get started</a:t>
            </a:r>
            <a:r>
              <a:rPr lang="en-US" b="1"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02326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25049</TotalTime>
  <Words>3493</Words>
  <Application>Microsoft Office PowerPoint</Application>
  <PresentationFormat>On-screen Show (4:3)</PresentationFormat>
  <Paragraphs>403</Paragraphs>
  <Slides>30</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MS Mincho</vt:lpstr>
      <vt:lpstr>Arial</vt:lpstr>
      <vt:lpstr>Calibri</vt:lpstr>
      <vt:lpstr>Calibri Light</vt:lpstr>
      <vt:lpstr>Courier New</vt:lpstr>
      <vt:lpstr>DIN Next LT Pro Condensed</vt:lpstr>
      <vt:lpstr>Times New Roman</vt:lpstr>
      <vt:lpstr>Titillium</vt:lpstr>
      <vt:lpstr>Wingdings</vt:lpstr>
      <vt:lpstr>Office Theme</vt:lpstr>
      <vt:lpstr>Custom Design</vt:lpstr>
      <vt:lpstr>PowerPoint Presentation</vt:lpstr>
      <vt:lpstr>Part 1.  Quantifying Food Loss and Waste - Guidance and Methods</vt:lpstr>
      <vt:lpstr>PowerPoint Presentation</vt:lpstr>
      <vt:lpstr>PowerPoint Presentation</vt:lpstr>
      <vt:lpstr>PowerPoint Presentation</vt:lpstr>
      <vt:lpstr>PowerPoint Presentation</vt:lpstr>
      <vt:lpstr>Guidance on “How”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Food Retailer’s Reporting &amp; Data Sources</vt:lpstr>
      <vt:lpstr>PowerPoint Presentation</vt:lpstr>
      <vt:lpstr>PowerPoint Presentation</vt:lpstr>
      <vt:lpstr>PowerPoint Presentation</vt:lpstr>
      <vt:lpstr>PowerPoint Presentation</vt:lpstr>
      <vt:lpstr>Additional Tools for Accessing  Guidance on “How to Quantify”</vt:lpstr>
      <vt:lpstr>PowerPoint Presentation</vt:lpstr>
      <vt:lpstr>PowerPoint Presentation</vt:lpstr>
      <vt:lpstr>PowerPoint Presentation</vt:lpstr>
      <vt:lpstr>Part 2.  Open Question &amp; Answer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Hanson</dc:creator>
  <cp:lastModifiedBy>Austin Clowes</cp:lastModifiedBy>
  <cp:revision>677</cp:revision>
  <dcterms:created xsi:type="dcterms:W3CDTF">2016-05-18T15:08:29Z</dcterms:created>
  <dcterms:modified xsi:type="dcterms:W3CDTF">2018-02-21T17:55:19Z</dcterms:modified>
</cp:coreProperties>
</file>