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99" r:id="rId2"/>
    <p:sldId id="295" r:id="rId3"/>
    <p:sldId id="286" r:id="rId4"/>
    <p:sldId id="298" r:id="rId5"/>
    <p:sldId id="300" r:id="rId6"/>
    <p:sldId id="270" r:id="rId7"/>
    <p:sldId id="278" r:id="rId8"/>
    <p:sldId id="279" r:id="rId9"/>
    <p:sldId id="280" r:id="rId10"/>
    <p:sldId id="281" r:id="rId11"/>
    <p:sldId id="291" r:id="rId12"/>
    <p:sldId id="292" r:id="rId13"/>
    <p:sldId id="29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 Robertson" initials="KR" lastIdx="6" clrIdx="0">
    <p:extLst>
      <p:ext uri="{19B8F6BF-5375-455C-9EA6-DF929625EA0E}">
        <p15:presenceInfo xmlns:p15="http://schemas.microsoft.com/office/powerpoint/2012/main" userId="0775d94a83c78065" providerId="Windows Live"/>
      </p:ext>
    </p:extLst>
  </p:cmAuthor>
  <p:cmAuthor id="2" name="Austin Clowes" initials="AC" lastIdx="7" clrIdx="1">
    <p:extLst>
      <p:ext uri="{19B8F6BF-5375-455C-9EA6-DF929625EA0E}">
        <p15:presenceInfo xmlns:p15="http://schemas.microsoft.com/office/powerpoint/2012/main" userId="S-1-5-21-1186890595-458875499-3996988958-4881" providerId="AD"/>
      </p:ext>
    </p:extLst>
  </p:cmAuthor>
  <p:cmAuthor id="3" name="Brian Lipinski" initials="BL" lastIdx="4" clrIdx="2">
    <p:extLst>
      <p:ext uri="{19B8F6BF-5375-455C-9EA6-DF929625EA0E}">
        <p15:presenceInfo xmlns:p15="http://schemas.microsoft.com/office/powerpoint/2012/main" userId="Brian Lipinski" providerId="None"/>
      </p:ext>
    </p:extLst>
  </p:cmAuthor>
  <p:cmAuthor id="4" name="Liz Goodwin" initials="LG" lastIdx="4" clrIdx="3">
    <p:extLst>
      <p:ext uri="{19B8F6BF-5375-455C-9EA6-DF929625EA0E}">
        <p15:presenceInfo xmlns:p15="http://schemas.microsoft.com/office/powerpoint/2012/main" userId="S-1-5-21-1186890595-458875499-3996988958-53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A317"/>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54" autoAdjust="0"/>
    <p:restoredTop sz="94434" autoAdjust="0"/>
  </p:normalViewPr>
  <p:slideViewPr>
    <p:cSldViewPr snapToGrid="0" snapToObjects="1">
      <p:cViewPr varScale="1">
        <p:scale>
          <a:sx n="72" d="100"/>
          <a:sy n="72" d="100"/>
        </p:scale>
        <p:origin x="15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936C31-B524-460B-A0A5-AA2A9602ADCC}" type="datetimeFigureOut">
              <a:rPr lang="en-US" smtClean="0"/>
              <a:t>6/1/2017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1653C-AD32-4585-A19E-D59FEA7FCB50}" type="slidenum">
              <a:rPr lang="en-US" smtClean="0"/>
              <a:t>‹#›</a:t>
            </a:fld>
            <a:endParaRPr lang="en-US"/>
          </a:p>
        </p:txBody>
      </p:sp>
    </p:spTree>
    <p:extLst>
      <p:ext uri="{BB962C8B-B14F-4D97-AF65-F5344CB8AC3E}">
        <p14:creationId xmlns:p14="http://schemas.microsoft.com/office/powerpoint/2010/main" val="4046084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fao.org/gsfaonline/foods/index.html?lang=en"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www.gs1.org/gpc/gpc-food-beverage-tobacco/archive" TargetMode="External"/><Relationship Id="rId5" Type="http://schemas.openxmlformats.org/officeDocument/2006/relationships/hyperlink" Target="http://www.gs1.org/1/productssolutions/gdsn/gpc/browser/index.html" TargetMode="External"/><Relationship Id="rId4" Type="http://schemas.openxmlformats.org/officeDocument/2006/relationships/hyperlink" Target="http://unstats.un.org/unsd/cr/registry/cpc-21.asp"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Brian to kick </a:t>
            </a:r>
            <a:r>
              <a:rPr lang="en-US" dirty="0"/>
              <a:t>off</a:t>
            </a:r>
            <a:endParaRPr lang="en-US" baseline="0" dirty="0"/>
          </a:p>
          <a:p>
            <a:pPr marL="171450" indent="-171450">
              <a:buFont typeface="Arial" panose="020B0604020202020204" pitchFamily="34" charset="0"/>
              <a:buChar char="•"/>
            </a:pPr>
            <a:r>
              <a:rPr lang="en-US" baseline="0" dirty="0"/>
              <a:t>Kai to talk about “what is FLW”</a:t>
            </a:r>
          </a:p>
          <a:p>
            <a:pPr marL="171450" indent="-171450">
              <a:buFont typeface="Arial" panose="020B0604020202020204" pitchFamily="34" charset="0"/>
              <a:buChar char="•"/>
            </a:pPr>
            <a:r>
              <a:rPr lang="en-US" baseline="0" dirty="0"/>
              <a:t>Kai to talk about FLW 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Craig to talk about Champions 12.3 and Business Case</a:t>
            </a: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5D57DB7C-C79A-46FF-8F3E-F61AB360BEC3}" type="slidenum">
              <a:rPr lang="en-US" smtClean="0"/>
              <a:t>1</a:t>
            </a:fld>
            <a:endParaRPr lang="en-US"/>
          </a:p>
        </p:txBody>
      </p:sp>
    </p:spTree>
    <p:extLst>
      <p:ext uri="{BB962C8B-B14F-4D97-AF65-F5344CB8AC3E}">
        <p14:creationId xmlns:p14="http://schemas.microsoft.com/office/powerpoint/2010/main" val="12283691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098550" y="652463"/>
            <a:ext cx="1843088" cy="1381125"/>
          </a:xfrm>
          <a:ln/>
        </p:spPr>
      </p:sp>
      <p:sp>
        <p:nvSpPr>
          <p:cNvPr id="48131" name="Rectangle 3"/>
          <p:cNvSpPr>
            <a:spLocks noGrp="1" noChangeArrowheads="1"/>
          </p:cNvSpPr>
          <p:nvPr>
            <p:ph type="body" idx="1"/>
          </p:nvPr>
        </p:nvSpPr>
        <p:spPr>
          <a:xfrm>
            <a:off x="303071" y="2147749"/>
            <a:ext cx="5662321" cy="3918285"/>
          </a:xfrm>
          <a:noFill/>
        </p:spPr>
        <p:txBody>
          <a:bodyPr lIns="94022" tIns="47012" rIns="94022" bIns="47012"/>
          <a:lstStyle/>
          <a:p>
            <a:endParaRPr lang="en-US" sz="1000" i="1" u="none" kern="1200" baseline="0" dirty="0">
              <a:solidFill>
                <a:schemeClr val="tx1"/>
              </a:solidFill>
              <a:effectLst/>
              <a:latin typeface="Calibri" pitchFamily="34" charset="0"/>
              <a:ea typeface="+mn-ea"/>
              <a:cs typeface="+mn-cs"/>
            </a:endParaRPr>
          </a:p>
        </p:txBody>
      </p:sp>
    </p:spTree>
    <p:extLst>
      <p:ext uri="{BB962C8B-B14F-4D97-AF65-F5344CB8AC3E}">
        <p14:creationId xmlns:p14="http://schemas.microsoft.com/office/powerpoint/2010/main" val="2247886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25B127-D346-2B4D-8EE1-2D05B6B62E35}" type="slidenum">
              <a:rPr lang="en-US" smtClean="0"/>
              <a:t>3</a:t>
            </a:fld>
            <a:endParaRPr lang="en-US"/>
          </a:p>
        </p:txBody>
      </p:sp>
    </p:spTree>
    <p:extLst>
      <p:ext uri="{BB962C8B-B14F-4D97-AF65-F5344CB8AC3E}">
        <p14:creationId xmlns:p14="http://schemas.microsoft.com/office/powerpoint/2010/main" val="3398106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25B127-D346-2B4D-8EE1-2D05B6B62E35}" type="slidenum">
              <a:rPr lang="en-US" smtClean="0"/>
              <a:t>4</a:t>
            </a:fld>
            <a:endParaRPr lang="en-US"/>
          </a:p>
        </p:txBody>
      </p:sp>
    </p:spTree>
    <p:extLst>
      <p:ext uri="{BB962C8B-B14F-4D97-AF65-F5344CB8AC3E}">
        <p14:creationId xmlns:p14="http://schemas.microsoft.com/office/powerpoint/2010/main" val="629675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25B127-D346-2B4D-8EE1-2D05B6B62E35}" type="slidenum">
              <a:rPr lang="en-US" smtClean="0"/>
              <a:t>5</a:t>
            </a:fld>
            <a:endParaRPr lang="en-US"/>
          </a:p>
        </p:txBody>
      </p:sp>
    </p:spTree>
    <p:extLst>
      <p:ext uri="{BB962C8B-B14F-4D97-AF65-F5344CB8AC3E}">
        <p14:creationId xmlns:p14="http://schemas.microsoft.com/office/powerpoint/2010/main" val="2251872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57DB7C-C79A-46FF-8F3E-F61AB360BEC3}" type="slidenum">
              <a:rPr lang="en-US" smtClean="0"/>
              <a:t>7</a:t>
            </a:fld>
            <a:endParaRPr lang="en-US"/>
          </a:p>
        </p:txBody>
      </p:sp>
    </p:spTree>
    <p:extLst>
      <p:ext uri="{BB962C8B-B14F-4D97-AF65-F5344CB8AC3E}">
        <p14:creationId xmlns:p14="http://schemas.microsoft.com/office/powerpoint/2010/main" val="1447378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57DB7C-C79A-46FF-8F3E-F61AB360BEC3}" type="slidenum">
              <a:rPr lang="en-US" smtClean="0"/>
              <a:t>8</a:t>
            </a:fld>
            <a:endParaRPr lang="en-US"/>
          </a:p>
        </p:txBody>
      </p:sp>
    </p:spTree>
    <p:extLst>
      <p:ext uri="{BB962C8B-B14F-4D97-AF65-F5344CB8AC3E}">
        <p14:creationId xmlns:p14="http://schemas.microsoft.com/office/powerpoint/2010/main" val="3551251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57DB7C-C79A-46FF-8F3E-F61AB360BEC3}" type="slidenum">
              <a:rPr lang="en-US" smtClean="0"/>
              <a:t>9</a:t>
            </a:fld>
            <a:endParaRPr lang="en-US"/>
          </a:p>
        </p:txBody>
      </p:sp>
    </p:spTree>
    <p:extLst>
      <p:ext uri="{BB962C8B-B14F-4D97-AF65-F5344CB8AC3E}">
        <p14:creationId xmlns:p14="http://schemas.microsoft.com/office/powerpoint/2010/main" val="3073442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rPr>
              <a:t>At the time of publication, websites for classification sources are as follows:</a:t>
            </a:r>
          </a:p>
          <a:p>
            <a:r>
              <a:rPr lang="es-ES_tradnl" sz="1200" baseline="30000" dirty="0">
                <a:effectLst/>
              </a:rPr>
              <a:t>a</a:t>
            </a:r>
            <a:r>
              <a:rPr lang="es-ES_tradnl" sz="1200" dirty="0">
                <a:effectLst/>
              </a:rPr>
              <a:t> GSFA: </a:t>
            </a:r>
            <a:r>
              <a:rPr lang="es-ES_tradnl" sz="1200" u="sng" dirty="0">
                <a:effectLst/>
                <a:hlinkClick r:id="rId3"/>
              </a:rPr>
              <a:t>http://www.fao.org/gsfaonline/foods/index.html?lang=en</a:t>
            </a:r>
            <a:endParaRPr lang="en-US" sz="1200" dirty="0">
              <a:effectLst/>
            </a:endParaRPr>
          </a:p>
          <a:p>
            <a:r>
              <a:rPr lang="es-ES_tradnl" sz="1200" baseline="30000" dirty="0">
                <a:effectLst/>
              </a:rPr>
              <a:t>b  </a:t>
            </a:r>
            <a:r>
              <a:rPr lang="es-ES_tradnl" sz="1200" dirty="0">
                <a:effectLst/>
              </a:rPr>
              <a:t>CPC: </a:t>
            </a:r>
            <a:r>
              <a:rPr lang="es-ES_tradnl" sz="1200" u="sng" dirty="0">
                <a:effectLst/>
                <a:hlinkClick r:id="rId4"/>
              </a:rPr>
              <a:t>http://unstats.un.org/unsd/cr/registry/cpc-21.asp</a:t>
            </a:r>
            <a:endParaRPr lang="en-US" sz="1200" dirty="0">
              <a:effectLst/>
            </a:endParaRPr>
          </a:p>
          <a:p>
            <a:r>
              <a:rPr lang="en-US" sz="1200" baseline="30000" dirty="0">
                <a:effectLst/>
              </a:rPr>
              <a:t>c</a:t>
            </a:r>
            <a:r>
              <a:rPr lang="en-US" sz="1200" dirty="0">
                <a:effectLst/>
              </a:rPr>
              <a:t> GPC: </a:t>
            </a:r>
            <a:r>
              <a:rPr lang="en-US" sz="1200" u="sng" dirty="0">
                <a:effectLst/>
                <a:hlinkClick r:id="rId5"/>
              </a:rPr>
              <a:t>http://www.gs1.org/1/productssolutions/gdsn/gpc/browser/index.html</a:t>
            </a:r>
            <a:r>
              <a:rPr lang="en-US" sz="1200" dirty="0">
                <a:effectLst/>
              </a:rPr>
              <a:t> (online); </a:t>
            </a:r>
            <a:r>
              <a:rPr lang="en-US" sz="1200" u="sng" dirty="0">
                <a:effectLst/>
                <a:hlinkClick r:id="rId6"/>
              </a:rPr>
              <a:t>http://www.gs1.org/gpc/gpc-food-beverage-tobacco/archive</a:t>
            </a:r>
            <a:r>
              <a:rPr lang="en-US" sz="1200" dirty="0">
                <a:effectLst/>
              </a:rPr>
              <a:t> (Excel, Word or XML)</a:t>
            </a:r>
          </a:p>
          <a:p>
            <a:r>
              <a:rPr lang="en-US" sz="1200" baseline="30000" dirty="0">
                <a:effectLst/>
              </a:rPr>
              <a:t>d</a:t>
            </a:r>
            <a:r>
              <a:rPr lang="en-US" sz="1200" dirty="0">
                <a:effectLst/>
              </a:rPr>
              <a:t> UNSPSC: http://www.unspsc.org/</a:t>
            </a:r>
          </a:p>
          <a:p>
            <a:r>
              <a:rPr lang="es-ES_tradnl" sz="1200" baseline="30000" dirty="0">
                <a:effectLst/>
              </a:rPr>
              <a:t>e</a:t>
            </a:r>
            <a:r>
              <a:rPr lang="es-ES_tradnl" sz="1200" dirty="0">
                <a:effectLst/>
              </a:rPr>
              <a:t> ISIC: http://unstats.un.org/unsd/cr/registry/regcst.asp?Cl=27&amp;Lg=1</a:t>
            </a:r>
            <a:endParaRPr lang="en-US" sz="1200" dirty="0">
              <a:effectLst/>
            </a:endParaRPr>
          </a:p>
          <a:p>
            <a:r>
              <a:rPr lang="en-US" sz="1200" baseline="30000" dirty="0">
                <a:effectLst/>
              </a:rPr>
              <a:t>f</a:t>
            </a:r>
            <a:r>
              <a:rPr lang="en-US" sz="1200" dirty="0">
                <a:effectLst/>
              </a:rPr>
              <a:t> National industry classification systems: http://unstats.un.org/unsd/cr/ctryreg/default.asp?Lg=1</a:t>
            </a:r>
          </a:p>
          <a:p>
            <a:r>
              <a:rPr lang="es-ES_tradnl" sz="1200" baseline="30000" dirty="0">
                <a:effectLst/>
              </a:rPr>
              <a:t>g</a:t>
            </a:r>
            <a:r>
              <a:rPr lang="es-ES_tradnl" sz="1200" dirty="0">
                <a:effectLst/>
              </a:rPr>
              <a:t> UN </a:t>
            </a:r>
            <a:r>
              <a:rPr lang="es-ES_tradnl" sz="1200" dirty="0" err="1">
                <a:effectLst/>
              </a:rPr>
              <a:t>codes</a:t>
            </a:r>
            <a:r>
              <a:rPr lang="es-ES_tradnl" sz="1200" dirty="0">
                <a:effectLst/>
              </a:rPr>
              <a:t>: http://unstats.un.org/unsd/methods/m49/m49regin.htm</a:t>
            </a:r>
            <a:endParaRPr lang="en-US" sz="1200" dirty="0">
              <a:effectLst/>
              <a:latin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5D57DB7C-C79A-46FF-8F3E-F61AB360BEC3}" type="slidenum">
              <a:rPr lang="en-US" smtClean="0"/>
              <a:t>10</a:t>
            </a:fld>
            <a:endParaRPr lang="en-US"/>
          </a:p>
        </p:txBody>
      </p:sp>
    </p:spTree>
    <p:extLst>
      <p:ext uri="{BB962C8B-B14F-4D97-AF65-F5344CB8AC3E}">
        <p14:creationId xmlns:p14="http://schemas.microsoft.com/office/powerpoint/2010/main" val="215422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098550" y="652463"/>
            <a:ext cx="1843088" cy="1381125"/>
          </a:xfrm>
          <a:ln/>
        </p:spPr>
      </p:sp>
      <p:sp>
        <p:nvSpPr>
          <p:cNvPr id="48131" name="Rectangle 3"/>
          <p:cNvSpPr>
            <a:spLocks noGrp="1" noChangeArrowheads="1"/>
          </p:cNvSpPr>
          <p:nvPr>
            <p:ph type="body" idx="1"/>
          </p:nvPr>
        </p:nvSpPr>
        <p:spPr>
          <a:xfrm>
            <a:off x="303071" y="2147749"/>
            <a:ext cx="5662321" cy="3918285"/>
          </a:xfrm>
          <a:noFill/>
        </p:spPr>
        <p:txBody>
          <a:bodyPr lIns="94022" tIns="47012" rIns="94022" bIns="47012"/>
          <a:lstStyle/>
          <a:p>
            <a:r>
              <a:rPr lang="en-US" sz="1000" i="1" u="none" kern="1200" baseline="0" dirty="0">
                <a:solidFill>
                  <a:schemeClr val="tx1"/>
                </a:solidFill>
                <a:effectLst/>
                <a:latin typeface="Calibri" pitchFamily="34" charset="0"/>
                <a:ea typeface="+mn-ea"/>
                <a:cs typeface="+mn-cs"/>
              </a:rPr>
              <a:t>.</a:t>
            </a:r>
            <a:r>
              <a:rPr lang="en-US" sz="1000" i="1" u="none" kern="1200" dirty="0">
                <a:solidFill>
                  <a:schemeClr val="tx1"/>
                </a:solidFill>
                <a:effectLst/>
                <a:latin typeface="Calibri" pitchFamily="34" charset="0"/>
                <a:ea typeface="+mn-ea"/>
                <a:cs typeface="+mn-cs"/>
              </a:rPr>
              <a:t> </a:t>
            </a:r>
          </a:p>
        </p:txBody>
      </p:sp>
    </p:spTree>
    <p:extLst>
      <p:ext uri="{BB962C8B-B14F-4D97-AF65-F5344CB8AC3E}">
        <p14:creationId xmlns:p14="http://schemas.microsoft.com/office/powerpoint/2010/main" val="1515213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19FD04-5435-0141-B5E0-BA51CAA76231}" type="datetimeFigureOut">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924580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19FD04-5435-0141-B5E0-BA51CAA76231}" type="datetimeFigureOut">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1195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19FD04-5435-0141-B5E0-BA51CAA76231}" type="datetimeFigureOut">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161959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19FD04-5435-0141-B5E0-BA51CAA76231}" type="datetimeFigureOut">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232793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19FD04-5435-0141-B5E0-BA51CAA76231}" type="datetimeFigureOut">
              <a:rPr lang="en-US" smtClean="0"/>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1997809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19FD04-5435-0141-B5E0-BA51CAA76231}" type="datetimeFigureOut">
              <a:rPr lang="en-US" smtClean="0"/>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1283647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19FD04-5435-0141-B5E0-BA51CAA76231}" type="datetimeFigureOut">
              <a:rPr lang="en-US" smtClean="0"/>
              <a:t>6/1/2017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641772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19FD04-5435-0141-B5E0-BA51CAA76231}" type="datetimeFigureOut">
              <a:rPr lang="en-US" smtClean="0"/>
              <a:t>6/1/2017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1610960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19FD04-5435-0141-B5E0-BA51CAA76231}" type="datetimeFigureOut">
              <a:rPr lang="en-US" smtClean="0"/>
              <a:t>6/1/2017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2093407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19FD04-5435-0141-B5E0-BA51CAA76231}" type="datetimeFigureOut">
              <a:rPr lang="en-US" smtClean="0"/>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1679112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19FD04-5435-0141-B5E0-BA51CAA76231}" type="datetimeFigureOut">
              <a:rPr lang="en-US" smtClean="0"/>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9BDE4B-3F6F-FE45-9603-79F7C758458B}" type="slidenum">
              <a:rPr lang="en-US" smtClean="0"/>
              <a:t>‹#›</a:t>
            </a:fld>
            <a:endParaRPr lang="en-US"/>
          </a:p>
        </p:txBody>
      </p:sp>
    </p:spTree>
    <p:extLst>
      <p:ext uri="{BB962C8B-B14F-4D97-AF65-F5344CB8AC3E}">
        <p14:creationId xmlns:p14="http://schemas.microsoft.com/office/powerpoint/2010/main" val="761215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19FD04-5435-0141-B5E0-BA51CAA76231}" type="datetimeFigureOut">
              <a:rPr lang="en-US" smtClean="0"/>
              <a:t>6/1/2017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9BDE4B-3F6F-FE45-9603-79F7C758458B}" type="slidenum">
              <a:rPr lang="en-US" smtClean="0"/>
              <a:t>‹#›</a:t>
            </a:fld>
            <a:endParaRPr lang="en-US"/>
          </a:p>
        </p:txBody>
      </p:sp>
    </p:spTree>
    <p:extLst>
      <p:ext uri="{BB962C8B-B14F-4D97-AF65-F5344CB8AC3E}">
        <p14:creationId xmlns:p14="http://schemas.microsoft.com/office/powerpoint/2010/main" val="8241919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unstats.un.org/unsd/cr/registry/regcst.asp?Cl=27&amp;Lg=1" TargetMode="External"/><Relationship Id="rId3" Type="http://schemas.openxmlformats.org/officeDocument/2006/relationships/hyperlink" Target="http://www.fao.org/gsfaonline/foods/index.html?lang=en" TargetMode="External"/><Relationship Id="rId7" Type="http://schemas.openxmlformats.org/officeDocument/2006/relationships/hyperlink" Target="http://www.unspsc.org/"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hyperlink" Target="http://www.gs1.org/gpc/gpc-food-beverage-tobacco/archive" TargetMode="External"/><Relationship Id="rId5" Type="http://schemas.openxmlformats.org/officeDocument/2006/relationships/hyperlink" Target="http://www.gs1.org/1/productssolutions/gdsn/gpc/browser/index.html" TargetMode="External"/><Relationship Id="rId10" Type="http://schemas.openxmlformats.org/officeDocument/2006/relationships/hyperlink" Target="http://unstats.un.org/unsd/methods/m49/m49regin.htm" TargetMode="External"/><Relationship Id="rId4" Type="http://schemas.openxmlformats.org/officeDocument/2006/relationships/hyperlink" Target="http://unstats.un.org/unsd/cr/registry/cpc-21.asp" TargetMode="External"/><Relationship Id="rId9" Type="http://schemas.openxmlformats.org/officeDocument/2006/relationships/hyperlink" Target="http://unstats.un.org/unsd/cr/ctryreg/default.asp?Lg=1"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23619"/>
            <a:ext cx="9144000" cy="3931560"/>
          </a:xfrm>
          <a:prstGeom prst="rect">
            <a:avLst/>
          </a:prstGeom>
        </p:spPr>
      </p:pic>
      <p:sp>
        <p:nvSpPr>
          <p:cNvPr id="6" name="TextBox 5"/>
          <p:cNvSpPr txBox="1"/>
          <p:nvPr/>
        </p:nvSpPr>
        <p:spPr>
          <a:xfrm>
            <a:off x="0" y="6055062"/>
            <a:ext cx="9144000" cy="338554"/>
          </a:xfrm>
          <a:prstGeom prst="rect">
            <a:avLst/>
          </a:prstGeom>
          <a:noFill/>
        </p:spPr>
        <p:txBody>
          <a:bodyPr wrap="square" rtlCol="0">
            <a:spAutoFit/>
          </a:bodyPr>
          <a:lstStyle/>
          <a:p>
            <a:pPr algn="ctr"/>
            <a:endParaRPr lang="en-US" sz="1600" dirty="0"/>
          </a:p>
        </p:txBody>
      </p:sp>
      <p:sp>
        <p:nvSpPr>
          <p:cNvPr id="7" name="TextBox 6"/>
          <p:cNvSpPr txBox="1"/>
          <p:nvPr/>
        </p:nvSpPr>
        <p:spPr>
          <a:xfrm>
            <a:off x="234043" y="4284685"/>
            <a:ext cx="8675913" cy="1107996"/>
          </a:xfrm>
          <a:prstGeom prst="rect">
            <a:avLst/>
          </a:prstGeom>
          <a:noFill/>
        </p:spPr>
        <p:txBody>
          <a:bodyPr wrap="square" rtlCol="0">
            <a:spAutoFit/>
          </a:bodyPr>
          <a:lstStyle/>
          <a:p>
            <a:pPr algn="ctr"/>
            <a:r>
              <a:rPr lang="en-US" sz="2400" dirty="0"/>
              <a:t>A customizable template to graphically show</a:t>
            </a:r>
          </a:p>
          <a:p>
            <a:pPr algn="ctr"/>
            <a:r>
              <a:rPr lang="en-US" sz="2400" dirty="0"/>
              <a:t> the scope of an FLW inventory using the </a:t>
            </a:r>
            <a:r>
              <a:rPr lang="en-US" sz="2400" i="1" dirty="0"/>
              <a:t>FLW Standard </a:t>
            </a:r>
          </a:p>
          <a:p>
            <a:pPr algn="ctr"/>
            <a:endParaRPr lang="en-US" dirty="0"/>
          </a:p>
        </p:txBody>
      </p:sp>
      <p:sp>
        <p:nvSpPr>
          <p:cNvPr id="8" name="TextBox 7"/>
          <p:cNvSpPr txBox="1"/>
          <p:nvPr/>
        </p:nvSpPr>
        <p:spPr>
          <a:xfrm>
            <a:off x="1358153" y="6326379"/>
            <a:ext cx="1330814" cy="307777"/>
          </a:xfrm>
          <a:prstGeom prst="rect">
            <a:avLst/>
          </a:prstGeom>
          <a:noFill/>
        </p:spPr>
        <p:txBody>
          <a:bodyPr wrap="none" rtlCol="0">
            <a:spAutoFit/>
          </a:bodyPr>
          <a:lstStyle/>
          <a:p>
            <a:r>
              <a:rPr lang="en-US" sz="1400" dirty="0"/>
              <a:t>As of June 2017</a:t>
            </a:r>
          </a:p>
        </p:txBody>
      </p:sp>
    </p:spTree>
    <p:extLst>
      <p:ext uri="{BB962C8B-B14F-4D97-AF65-F5344CB8AC3E}">
        <p14:creationId xmlns:p14="http://schemas.microsoft.com/office/powerpoint/2010/main" val="790757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nvPr>
        </p:nvGraphicFramePr>
        <p:xfrm>
          <a:off x="356461" y="525700"/>
          <a:ext cx="8415580" cy="6137301"/>
        </p:xfrm>
        <a:graphic>
          <a:graphicData uri="http://schemas.openxmlformats.org/drawingml/2006/table">
            <a:tbl>
              <a:tblPr firstRow="1" firstCol="1" bandRow="1">
                <a:tableStyleId>{5C22544A-7EE6-4342-B048-85BDC9FD1C3A}</a:tableStyleId>
              </a:tblPr>
              <a:tblGrid>
                <a:gridCol w="1275591">
                  <a:extLst>
                    <a:ext uri="{9D8B030D-6E8A-4147-A177-3AD203B41FA5}">
                      <a16:colId xmlns:a16="http://schemas.microsoft.com/office/drawing/2014/main" val="20000"/>
                    </a:ext>
                  </a:extLst>
                </a:gridCol>
                <a:gridCol w="4063421">
                  <a:extLst>
                    <a:ext uri="{9D8B030D-6E8A-4147-A177-3AD203B41FA5}">
                      <a16:colId xmlns:a16="http://schemas.microsoft.com/office/drawing/2014/main" val="20001"/>
                    </a:ext>
                  </a:extLst>
                </a:gridCol>
                <a:gridCol w="3076568">
                  <a:extLst>
                    <a:ext uri="{9D8B030D-6E8A-4147-A177-3AD203B41FA5}">
                      <a16:colId xmlns:a16="http://schemas.microsoft.com/office/drawing/2014/main" val="20002"/>
                    </a:ext>
                  </a:extLst>
                </a:gridCol>
              </a:tblGrid>
              <a:tr h="550930">
                <a:tc>
                  <a:txBody>
                    <a:bodyPr/>
                    <a:lstStyle/>
                    <a:p>
                      <a:pPr marL="0" marR="0">
                        <a:lnSpc>
                          <a:spcPct val="115000"/>
                        </a:lnSpc>
                        <a:spcBef>
                          <a:spcPts val="0"/>
                        </a:spcBef>
                        <a:spcAft>
                          <a:spcPts val="0"/>
                        </a:spcAft>
                      </a:pPr>
                      <a:r>
                        <a:rPr lang="en-US" sz="1400" dirty="0">
                          <a:effectLst/>
                        </a:rPr>
                        <a:t>Boundary dimension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44" marR="41844" marT="0" marB="0">
                    <a:solidFill>
                      <a:schemeClr val="accent6"/>
                    </a:solidFill>
                  </a:tcPr>
                </a:tc>
                <a:tc>
                  <a:txBody>
                    <a:bodyPr/>
                    <a:lstStyle/>
                    <a:p>
                      <a:pPr marL="0" marR="0">
                        <a:lnSpc>
                          <a:spcPct val="115000"/>
                        </a:lnSpc>
                        <a:spcBef>
                          <a:spcPts val="0"/>
                        </a:spcBef>
                        <a:spcAft>
                          <a:spcPts val="0"/>
                        </a:spcAft>
                      </a:pPr>
                      <a:r>
                        <a:rPr lang="en-US" sz="1400" dirty="0">
                          <a:effectLst/>
                        </a:rPr>
                        <a:t>Classification source to use</a:t>
                      </a:r>
                    </a:p>
                    <a:p>
                      <a:pPr marL="0" marR="0">
                        <a:lnSpc>
                          <a:spcPct val="115000"/>
                        </a:lnSpc>
                        <a:spcBef>
                          <a:spcPts val="0"/>
                        </a:spcBef>
                        <a:spcAft>
                          <a:spcPts val="0"/>
                        </a:spcAft>
                      </a:pPr>
                      <a:r>
                        <a:rPr lang="en-US" sz="1400" dirty="0">
                          <a:effectLst/>
                        </a:rPr>
                        <a:t>(select the most current version)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44" marR="41844" marT="0" marB="0">
                    <a:solidFill>
                      <a:schemeClr val="accent6"/>
                    </a:solidFill>
                  </a:tcPr>
                </a:tc>
                <a:tc>
                  <a:txBody>
                    <a:bodyPr/>
                    <a:lstStyle/>
                    <a:p>
                      <a:pPr marL="0" marR="0">
                        <a:lnSpc>
                          <a:spcPct val="115000"/>
                        </a:lnSpc>
                        <a:spcBef>
                          <a:spcPts val="0"/>
                        </a:spcBef>
                        <a:spcAft>
                          <a:spcPts val="0"/>
                        </a:spcAft>
                      </a:pPr>
                      <a:endParaRPr lang="en-US" sz="1400" dirty="0">
                        <a:effectLst/>
                      </a:endParaRPr>
                    </a:p>
                    <a:p>
                      <a:pPr marL="0" marR="0">
                        <a:lnSpc>
                          <a:spcPct val="115000"/>
                        </a:lnSpc>
                        <a:spcBef>
                          <a:spcPts val="0"/>
                        </a:spcBef>
                        <a:spcAft>
                          <a:spcPts val="0"/>
                        </a:spcAft>
                      </a:pPr>
                      <a:r>
                        <a:rPr lang="en-US" sz="1400" dirty="0">
                          <a:effectLst/>
                        </a:rPr>
                        <a:t>Selected examples with relevant codes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44" marR="41844" marT="0" marB="0">
                    <a:solidFill>
                      <a:schemeClr val="accent6"/>
                    </a:solidFill>
                  </a:tcPr>
                </a:tc>
                <a:extLst>
                  <a:ext uri="{0D108BD9-81ED-4DB2-BD59-A6C34878D82A}">
                    <a16:rowId xmlns:a16="http://schemas.microsoft.com/office/drawing/2014/main" val="10000"/>
                  </a:ext>
                </a:extLst>
              </a:tr>
              <a:tr h="1841380">
                <a:tc>
                  <a:txBody>
                    <a:bodyPr/>
                    <a:lstStyle/>
                    <a:p>
                      <a:pPr marL="0" marR="0">
                        <a:lnSpc>
                          <a:spcPct val="115000"/>
                        </a:lnSpc>
                        <a:spcBef>
                          <a:spcPts val="0"/>
                        </a:spcBef>
                        <a:spcAft>
                          <a:spcPts val="0"/>
                        </a:spcAft>
                      </a:pPr>
                      <a:r>
                        <a:rPr lang="en-US" sz="1400" dirty="0">
                          <a:effectLst/>
                        </a:rPr>
                        <a:t>Food category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44" marR="41844" marT="0" marB="0">
                    <a:solidFill>
                      <a:schemeClr val="accent6"/>
                    </a:solidFill>
                  </a:tcPr>
                </a:tc>
                <a:tc>
                  <a:txBody>
                    <a:bodyPr/>
                    <a:lstStyle/>
                    <a:p>
                      <a:pPr marL="169863" lvl="0" indent="-169863">
                        <a:buFont typeface="Symbol" panose="05050102010706020507" pitchFamily="18" charset="2"/>
                        <a:buChar char=""/>
                      </a:pPr>
                      <a:r>
                        <a:rPr lang="en-US" sz="1200" dirty="0">
                          <a:effectLst/>
                        </a:rPr>
                        <a:t>Select one or more categories from either the </a:t>
                      </a:r>
                      <a:r>
                        <a:rPr lang="en-US" sz="1200" u="sng" dirty="0">
                          <a:effectLst/>
                          <a:hlinkClick r:id="rId3"/>
                        </a:rPr>
                        <a:t>Codex General Standard for Food Additives (GSFA)</a:t>
                      </a:r>
                      <a:r>
                        <a:rPr lang="en-US" sz="1200" dirty="0">
                          <a:effectLst/>
                        </a:rPr>
                        <a:t> system or United Nations </a:t>
                      </a:r>
                      <a:r>
                        <a:rPr lang="en-US" sz="1200" u="sng" dirty="0">
                          <a:effectLst/>
                          <a:hlinkClick r:id="rId4"/>
                        </a:rPr>
                        <a:t>Central Production Classification (CPC)</a:t>
                      </a:r>
                      <a:r>
                        <a:rPr lang="en-US" sz="1200" dirty="0">
                          <a:effectLst/>
                        </a:rPr>
                        <a:t> system</a:t>
                      </a:r>
                    </a:p>
                    <a:p>
                      <a:pPr marL="169863" lvl="0" indent="-169863">
                        <a:buFont typeface="Symbol" panose="05050102010706020507" pitchFamily="18" charset="2"/>
                        <a:buChar char=""/>
                      </a:pPr>
                      <a:r>
                        <a:rPr lang="en-US" sz="1200" dirty="0">
                          <a:effectLst/>
                        </a:rPr>
                        <a:t>If more detailed information is used, include appropriate codes from more granular sources including:</a:t>
                      </a:r>
                    </a:p>
                    <a:p>
                      <a:pPr marL="512763" lvl="1" indent="-169863">
                        <a:buFont typeface="Calibri" panose="020F0502020204030204" pitchFamily="34" charset="0"/>
                        <a:buChar char="•"/>
                      </a:pPr>
                      <a:r>
                        <a:rPr lang="en-US" sz="1200" u="sng" dirty="0">
                          <a:effectLst/>
                          <a:hlinkClick r:id="rId5"/>
                        </a:rPr>
                        <a:t>Global Product Category (GPC) codes</a:t>
                      </a:r>
                      <a:r>
                        <a:rPr lang="en-US" sz="1200" baseline="30000" dirty="0">
                          <a:effectLst/>
                        </a:rPr>
                        <a:t> </a:t>
                      </a:r>
                      <a:r>
                        <a:rPr lang="en-US" sz="1200" dirty="0">
                          <a:effectLst/>
                        </a:rPr>
                        <a:t> (online, or </a:t>
                      </a:r>
                      <a:r>
                        <a:rPr lang="en-US" sz="1200" u="sng" dirty="0">
                          <a:effectLst/>
                          <a:hlinkClick r:id="rId6"/>
                        </a:rPr>
                        <a:t>download an Excel, Word or XML copy</a:t>
                      </a:r>
                      <a:r>
                        <a:rPr lang="en-US" sz="1200" dirty="0">
                          <a:effectLst/>
                        </a:rPr>
                        <a:t>)</a:t>
                      </a:r>
                    </a:p>
                    <a:p>
                      <a:pPr marL="512763" lvl="1" indent="-169863">
                        <a:buFont typeface="Calibri" panose="020F0502020204030204" pitchFamily="34" charset="0"/>
                        <a:buChar char="•"/>
                      </a:pPr>
                      <a:r>
                        <a:rPr lang="en-US" sz="1200" u="sng" dirty="0">
                          <a:effectLst/>
                          <a:hlinkClick r:id="rId7"/>
                        </a:rPr>
                        <a:t>United Nations Standard Products and Services Code (UNSPSC</a:t>
                      </a:r>
                      <a:r>
                        <a:rPr lang="en-US" sz="1200" dirty="0">
                          <a:effectLst/>
                        </a:rPr>
                        <a:t>) </a:t>
                      </a:r>
                      <a:endParaRPr lang="en-US" sz="1200" dirty="0">
                        <a:effectLst/>
                        <a:latin typeface="Calibri" panose="020F0502020204030204" pitchFamily="34" charset="0"/>
                        <a:ea typeface="MS Mincho"/>
                      </a:endParaRPr>
                    </a:p>
                  </a:txBody>
                  <a:tcPr marL="41844" marR="41844" marT="0" marB="0">
                    <a:solidFill>
                      <a:schemeClr val="accent6">
                        <a:lumMod val="40000"/>
                        <a:lumOff val="60000"/>
                      </a:schemeClr>
                    </a:solidFill>
                  </a:tcPr>
                </a:tc>
                <a:tc>
                  <a:txBody>
                    <a:bodyPr/>
                    <a:lstStyle/>
                    <a:p>
                      <a:pPr marL="169863" lvl="0" indent="-169863">
                        <a:buFont typeface="Calibri" panose="020F0502020204030204" pitchFamily="34" charset="0"/>
                        <a:buChar char="•"/>
                      </a:pPr>
                      <a:r>
                        <a:rPr lang="en-US" sz="1200" dirty="0">
                          <a:effectLst/>
                        </a:rPr>
                        <a:t>All food (GSFA 01.0 –16.0) or </a:t>
                      </a:r>
                      <a:r>
                        <a:rPr lang="en-US" sz="1400" dirty="0">
                          <a:effectLst/>
                        </a:rPr>
                        <a:t>(CPC2.1 Divisions 21–24)</a:t>
                      </a:r>
                    </a:p>
                    <a:p>
                      <a:pPr marL="169863" lvl="0" indent="-169863">
                        <a:buFont typeface="Calibri" panose="020F0502020204030204" pitchFamily="34" charset="0"/>
                        <a:buChar char="•"/>
                      </a:pPr>
                      <a:r>
                        <a:rPr lang="en-US" sz="1200" dirty="0">
                          <a:effectLst/>
                        </a:rPr>
                        <a:t>Dairy products</a:t>
                      </a:r>
                      <a:r>
                        <a:rPr lang="en-US" sz="1200" baseline="0" dirty="0">
                          <a:effectLst/>
                        </a:rPr>
                        <a:t> </a:t>
                      </a:r>
                      <a:r>
                        <a:rPr lang="en-US" sz="1200" dirty="0">
                          <a:effectLst/>
                        </a:rPr>
                        <a:t>(GSFA 01.0) or (CPC2.1 Group 221 &amp; 222)</a:t>
                      </a:r>
                    </a:p>
                    <a:p>
                      <a:pPr marL="169863" lvl="0" indent="-169863">
                        <a:buFont typeface="Calibri" panose="020F0502020204030204" pitchFamily="34" charset="0"/>
                        <a:buChar char="•"/>
                      </a:pPr>
                      <a:r>
                        <a:rPr lang="en-US" sz="1200" dirty="0">
                          <a:effectLst/>
                        </a:rPr>
                        <a:t>Fresh fruits and vegetables (GSFA 04.1 &amp; 04.2.1) or (CPC2.1 Group 012 &amp; 013)</a:t>
                      </a:r>
                    </a:p>
                    <a:p>
                      <a:pPr marL="169863" lvl="0" indent="-169863">
                        <a:buFont typeface="Calibri" panose="020F0502020204030204" pitchFamily="34" charset="0"/>
                        <a:buChar char="•"/>
                      </a:pPr>
                      <a:r>
                        <a:rPr lang="en-US" sz="1200" dirty="0">
                          <a:effectLst/>
                        </a:rPr>
                        <a:t>Chicken (GSFA 08.1.1 [Fresh meat, poultry, and game, whole pieces or cuts]; GPC Brick 10005769) or (CPC2.1 Subclass 21121)</a:t>
                      </a:r>
                      <a:endParaRPr lang="en-US" sz="1200" dirty="0">
                        <a:effectLst/>
                        <a:latin typeface="Calibri" panose="020F0502020204030204" pitchFamily="34" charset="0"/>
                      </a:endParaRPr>
                    </a:p>
                  </a:txBody>
                  <a:tcPr marL="41844" marR="41844" marT="0" marB="0">
                    <a:solidFill>
                      <a:schemeClr val="accent6">
                        <a:lumMod val="40000"/>
                        <a:lumOff val="60000"/>
                      </a:schemeClr>
                    </a:solidFill>
                  </a:tcPr>
                </a:tc>
                <a:extLst>
                  <a:ext uri="{0D108BD9-81ED-4DB2-BD59-A6C34878D82A}">
                    <a16:rowId xmlns:a16="http://schemas.microsoft.com/office/drawing/2014/main" val="10001"/>
                  </a:ext>
                </a:extLst>
              </a:tr>
              <a:tr h="1776706">
                <a:tc>
                  <a:txBody>
                    <a:bodyPr/>
                    <a:lstStyle/>
                    <a:p>
                      <a:pPr marL="0" marR="0">
                        <a:lnSpc>
                          <a:spcPct val="115000"/>
                        </a:lnSpc>
                        <a:spcBef>
                          <a:spcPts val="0"/>
                        </a:spcBef>
                        <a:spcAft>
                          <a:spcPts val="0"/>
                        </a:spcAft>
                      </a:pPr>
                      <a:r>
                        <a:rPr lang="en-US" sz="1400" dirty="0">
                          <a:effectLst/>
                        </a:rPr>
                        <a:t>Lifecycle stage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44" marR="41844" marT="0" marB="0">
                    <a:solidFill>
                      <a:schemeClr val="accent6"/>
                    </a:solidFill>
                  </a:tcPr>
                </a:tc>
                <a:tc>
                  <a:txBody>
                    <a:bodyPr/>
                    <a:lstStyle/>
                    <a:p>
                      <a:pPr marL="169863" lvl="0" indent="-169863">
                        <a:buFont typeface="Symbol" panose="05050102010706020507" pitchFamily="18" charset="2"/>
                        <a:buChar char=""/>
                      </a:pPr>
                      <a:r>
                        <a:rPr lang="en-US" sz="1200" dirty="0">
                          <a:effectLst/>
                        </a:rPr>
                        <a:t>Select one or more United Nations </a:t>
                      </a:r>
                      <a:r>
                        <a:rPr lang="en-US" sz="1200" u="sng" dirty="0">
                          <a:effectLst/>
                          <a:hlinkClick r:id="rId8"/>
                        </a:rPr>
                        <a:t>International Standard Industrial Classifications of All Economic Activities (ISIC) codes</a:t>
                      </a:r>
                      <a:r>
                        <a:rPr lang="en-US" sz="1200" baseline="30000" dirty="0">
                          <a:effectLst/>
                        </a:rPr>
                        <a:t> </a:t>
                      </a:r>
                      <a:r>
                        <a:rPr lang="en-US" sz="1200" dirty="0">
                          <a:effectLst/>
                        </a:rPr>
                        <a:t> (At the time of publication, the latest version is “Rev.4”)</a:t>
                      </a:r>
                    </a:p>
                    <a:p>
                      <a:pPr marL="169863" lvl="0" indent="-169863">
                        <a:buFont typeface="Symbol" panose="05050102010706020507" pitchFamily="18" charset="2"/>
                        <a:buChar char=""/>
                      </a:pPr>
                      <a:r>
                        <a:rPr lang="en-US" sz="1200" dirty="0">
                          <a:effectLst/>
                        </a:rPr>
                        <a:t>Regional and national classification systems may be used as well, most of which are derived from the ISIC (e.g., NACE for Europe). The UN Statistics Division lists </a:t>
                      </a:r>
                      <a:r>
                        <a:rPr lang="en-US" sz="1200" u="sng" dirty="0">
                          <a:effectLst/>
                          <a:hlinkClick r:id="rId9"/>
                        </a:rPr>
                        <a:t>national classification systems</a:t>
                      </a:r>
                      <a:r>
                        <a:rPr lang="en-US" sz="1200" baseline="30000" dirty="0">
                          <a:effectLst/>
                        </a:rPr>
                        <a:t> </a:t>
                      </a:r>
                      <a:endParaRPr lang="en-US" sz="1200" dirty="0">
                        <a:effectLst/>
                      </a:endParaRPr>
                    </a:p>
                    <a:p>
                      <a:pPr marL="169863" lvl="0" indent="-169863">
                        <a:buFont typeface="Symbol" panose="05050102010706020507" pitchFamily="18" charset="2"/>
                        <a:buChar char=""/>
                      </a:pPr>
                      <a:r>
                        <a:rPr lang="en-US" sz="1200" dirty="0">
                          <a:effectLst/>
                        </a:rPr>
                        <a:t>If no code exists, write in the lifecycle stage </a:t>
                      </a:r>
                      <a:endParaRPr lang="en-US" sz="1200" dirty="0">
                        <a:effectLst/>
                        <a:latin typeface="Calibri" panose="020F0502020204030204" pitchFamily="34" charset="0"/>
                      </a:endParaRPr>
                    </a:p>
                  </a:txBody>
                  <a:tcPr marL="41844" marR="41844" marT="0" marB="0">
                    <a:solidFill>
                      <a:schemeClr val="accent6">
                        <a:lumMod val="20000"/>
                        <a:lumOff val="80000"/>
                      </a:schemeClr>
                    </a:solidFill>
                  </a:tcPr>
                </a:tc>
                <a:tc>
                  <a:txBody>
                    <a:bodyPr/>
                    <a:lstStyle/>
                    <a:p>
                      <a:pPr marL="107950" lvl="0" indent="-107950">
                        <a:buFont typeface="Symbol" panose="05050102010706020507" pitchFamily="18" charset="2"/>
                        <a:buChar char=""/>
                      </a:pPr>
                      <a:r>
                        <a:rPr lang="en-US" sz="1200" dirty="0">
                          <a:effectLst/>
                        </a:rPr>
                        <a:t>Entire food supply chain (select relevant group of ISIC codes)</a:t>
                      </a:r>
                    </a:p>
                    <a:p>
                      <a:pPr marL="107950" lvl="0" indent="-107950">
                        <a:buFont typeface="Symbol" panose="05050102010706020507" pitchFamily="18" charset="2"/>
                        <a:buChar char=""/>
                      </a:pPr>
                      <a:r>
                        <a:rPr lang="en-US" sz="1200" dirty="0">
                          <a:effectLst/>
                        </a:rPr>
                        <a:t>Two stages: manufacture of dairy products (ISIC Group: 105) and retail of food and beverage (ISIC Class: 4721)</a:t>
                      </a:r>
                    </a:p>
                    <a:p>
                      <a:pPr marL="107950" lvl="0" indent="-107950">
                        <a:buFont typeface="Symbol" panose="05050102010706020507" pitchFamily="18" charset="2"/>
                        <a:buChar char=""/>
                      </a:pPr>
                      <a:r>
                        <a:rPr lang="en-US" sz="1200" dirty="0">
                          <a:effectLst/>
                        </a:rPr>
                        <a:t>At home (ISIC Class: 9820)</a:t>
                      </a:r>
                      <a:endParaRPr lang="en-US" sz="1200" dirty="0">
                        <a:effectLst/>
                        <a:latin typeface="Calibri" panose="020F0502020204030204" pitchFamily="34" charset="0"/>
                      </a:endParaRPr>
                    </a:p>
                  </a:txBody>
                  <a:tcPr marL="41844" marR="41844" marT="0" marB="0">
                    <a:solidFill>
                      <a:schemeClr val="accent6">
                        <a:lumMod val="20000"/>
                        <a:lumOff val="80000"/>
                      </a:schemeClr>
                    </a:solidFill>
                  </a:tcPr>
                </a:tc>
                <a:extLst>
                  <a:ext uri="{0D108BD9-81ED-4DB2-BD59-A6C34878D82A}">
                    <a16:rowId xmlns:a16="http://schemas.microsoft.com/office/drawing/2014/main" val="10002"/>
                  </a:ext>
                </a:extLst>
              </a:tr>
              <a:tr h="976393">
                <a:tc>
                  <a:txBody>
                    <a:bodyPr/>
                    <a:lstStyle/>
                    <a:p>
                      <a:pPr marL="0" marR="0">
                        <a:lnSpc>
                          <a:spcPct val="115000"/>
                        </a:lnSpc>
                        <a:spcBef>
                          <a:spcPts val="0"/>
                        </a:spcBef>
                        <a:spcAft>
                          <a:spcPts val="0"/>
                        </a:spcAft>
                      </a:pPr>
                      <a:r>
                        <a:rPr lang="en-US" sz="1400" dirty="0">
                          <a:effectLst/>
                        </a:rPr>
                        <a:t>Geography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44" marR="41844" marT="0" marB="0">
                    <a:solidFill>
                      <a:schemeClr val="accent6"/>
                    </a:solidFill>
                  </a:tcPr>
                </a:tc>
                <a:tc>
                  <a:txBody>
                    <a:bodyPr/>
                    <a:lstStyle/>
                    <a:p>
                      <a:pPr marL="169863" lvl="0" indent="-169863">
                        <a:buFont typeface="Symbol" panose="05050102010706020507" pitchFamily="18" charset="2"/>
                        <a:buChar char=""/>
                      </a:pPr>
                      <a:r>
                        <a:rPr lang="en-US" sz="1200" dirty="0">
                          <a:effectLst/>
                        </a:rPr>
                        <a:t>Select one or more </a:t>
                      </a:r>
                      <a:r>
                        <a:rPr lang="en-US" sz="1200" u="sng" dirty="0">
                          <a:effectLst/>
                          <a:hlinkClick r:id="rId10"/>
                        </a:rPr>
                        <a:t>UN regions or country codes</a:t>
                      </a:r>
                      <a:endParaRPr lang="en-US" sz="1200" dirty="0">
                        <a:effectLst/>
                      </a:endParaRPr>
                    </a:p>
                    <a:p>
                      <a:pPr marL="169863" lvl="0" indent="-169863">
                        <a:buFont typeface="Symbol" panose="05050102010706020507" pitchFamily="18" charset="2"/>
                        <a:buChar char=""/>
                      </a:pPr>
                      <a:r>
                        <a:rPr lang="en-US" sz="1200" dirty="0">
                          <a:effectLst/>
                        </a:rPr>
                        <a:t>Write in description for narrower geographic scope. Where available, use a national classification system (e.g., U.S. Census)</a:t>
                      </a:r>
                      <a:endParaRPr lang="en-US" sz="1200" dirty="0">
                        <a:effectLst/>
                        <a:latin typeface="Calibri" panose="020F0502020204030204" pitchFamily="34" charset="0"/>
                      </a:endParaRPr>
                    </a:p>
                  </a:txBody>
                  <a:tcPr marL="41844" marR="41844" marT="0" marB="0">
                    <a:solidFill>
                      <a:schemeClr val="accent6">
                        <a:lumMod val="40000"/>
                        <a:lumOff val="60000"/>
                      </a:schemeClr>
                    </a:solidFill>
                  </a:tcPr>
                </a:tc>
                <a:tc>
                  <a:txBody>
                    <a:bodyPr/>
                    <a:lstStyle/>
                    <a:p>
                      <a:pPr marL="169863" lvl="0" indent="-169863">
                        <a:buFont typeface="Symbol" panose="05050102010706020507" pitchFamily="18" charset="2"/>
                        <a:buChar char=""/>
                      </a:pPr>
                      <a:r>
                        <a:rPr lang="en-US" sz="1200" dirty="0">
                          <a:effectLst/>
                        </a:rPr>
                        <a:t>World/all countries </a:t>
                      </a:r>
                      <a:r>
                        <a:rPr lang="en-US" sz="1200" kern="1200" dirty="0">
                          <a:solidFill>
                            <a:schemeClr val="dk1"/>
                          </a:solidFill>
                          <a:effectLst/>
                          <a:latin typeface="+mn-lt"/>
                          <a:ea typeface="+mn-ea"/>
                          <a:cs typeface="+mn-cs"/>
                        </a:rPr>
                        <a:t>(UN Code 001)</a:t>
                      </a:r>
                      <a:endParaRPr lang="en-US" sz="1200" dirty="0">
                        <a:effectLst/>
                      </a:endParaRPr>
                    </a:p>
                    <a:p>
                      <a:pPr marL="169863" lvl="0" indent="-169863">
                        <a:buFont typeface="Symbol" panose="05050102010706020507" pitchFamily="18" charset="2"/>
                        <a:buChar char=""/>
                      </a:pPr>
                      <a:r>
                        <a:rPr lang="en-US" sz="1200" dirty="0">
                          <a:effectLst/>
                        </a:rPr>
                        <a:t>Eastern Asia </a:t>
                      </a:r>
                      <a:r>
                        <a:rPr lang="en-US" sz="1200" kern="1200" dirty="0">
                          <a:solidFill>
                            <a:schemeClr val="dk1"/>
                          </a:solidFill>
                          <a:effectLst/>
                          <a:latin typeface="+mn-lt"/>
                          <a:ea typeface="+mn-ea"/>
                          <a:cs typeface="+mn-cs"/>
                        </a:rPr>
                        <a:t>(UN Code 030)</a:t>
                      </a:r>
                      <a:endParaRPr lang="en-US" sz="1200" dirty="0">
                        <a:effectLst/>
                      </a:endParaRPr>
                    </a:p>
                    <a:p>
                      <a:pPr marL="169863" lvl="0" indent="-169863">
                        <a:buFont typeface="Symbol" panose="05050102010706020507" pitchFamily="18" charset="2"/>
                        <a:buChar char=""/>
                      </a:pPr>
                      <a:r>
                        <a:rPr lang="en-US" sz="1200" dirty="0">
                          <a:effectLst/>
                        </a:rPr>
                        <a:t>Ghana </a:t>
                      </a:r>
                      <a:r>
                        <a:rPr lang="en-US" sz="1200" kern="1200" dirty="0">
                          <a:solidFill>
                            <a:schemeClr val="dk1"/>
                          </a:solidFill>
                          <a:effectLst/>
                          <a:latin typeface="+mn-lt"/>
                          <a:ea typeface="+mn-ea"/>
                          <a:cs typeface="+mn-cs"/>
                        </a:rPr>
                        <a:t>(UN Code 288)</a:t>
                      </a:r>
                      <a:endParaRPr lang="en-US" sz="1200" dirty="0">
                        <a:effectLst/>
                      </a:endParaRPr>
                    </a:p>
                    <a:p>
                      <a:pPr marL="169863" lvl="0" indent="-169863">
                        <a:buFont typeface="Symbol" panose="05050102010706020507" pitchFamily="18" charset="2"/>
                        <a:buChar char=""/>
                      </a:pPr>
                      <a:r>
                        <a:rPr lang="en-US" sz="1200" dirty="0">
                          <a:effectLst/>
                        </a:rPr>
                        <a:t>Nova Scotia, Canada</a:t>
                      </a:r>
                    </a:p>
                    <a:p>
                      <a:pPr marL="169863" lvl="0" indent="-169863">
                        <a:buFont typeface="Symbol" panose="05050102010706020507" pitchFamily="18" charset="2"/>
                        <a:buChar char=""/>
                      </a:pPr>
                      <a:r>
                        <a:rPr lang="en-US" sz="1200" dirty="0">
                          <a:effectLst/>
                        </a:rPr>
                        <a:t>Lima, Peru</a:t>
                      </a:r>
                      <a:endParaRPr lang="en-US" sz="1200" dirty="0">
                        <a:effectLst/>
                        <a:latin typeface="Calibri" panose="020F0502020204030204" pitchFamily="34" charset="0"/>
                      </a:endParaRPr>
                    </a:p>
                  </a:txBody>
                  <a:tcPr marL="41844" marR="41844" marT="0" marB="0">
                    <a:solidFill>
                      <a:schemeClr val="accent6">
                        <a:lumMod val="40000"/>
                        <a:lumOff val="60000"/>
                      </a:schemeClr>
                    </a:solidFill>
                  </a:tcPr>
                </a:tc>
                <a:extLst>
                  <a:ext uri="{0D108BD9-81ED-4DB2-BD59-A6C34878D82A}">
                    <a16:rowId xmlns:a16="http://schemas.microsoft.com/office/drawing/2014/main" val="10003"/>
                  </a:ext>
                </a:extLst>
              </a:tr>
              <a:tr h="991892">
                <a:tc>
                  <a:txBody>
                    <a:bodyPr/>
                    <a:lstStyle/>
                    <a:p>
                      <a:pPr marL="0" marR="0">
                        <a:lnSpc>
                          <a:spcPct val="115000"/>
                        </a:lnSpc>
                        <a:spcBef>
                          <a:spcPts val="0"/>
                        </a:spcBef>
                        <a:spcAft>
                          <a:spcPts val="0"/>
                        </a:spcAft>
                      </a:pPr>
                      <a:r>
                        <a:rPr lang="en-US" sz="1400" dirty="0">
                          <a:effectLst/>
                        </a:rPr>
                        <a:t>Organization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44" marR="41844" marT="0" marB="0">
                    <a:solidFill>
                      <a:schemeClr val="accent6"/>
                    </a:solidFill>
                  </a:tcPr>
                </a:tc>
                <a:tc>
                  <a:txBody>
                    <a:bodyPr/>
                    <a:lstStyle/>
                    <a:p>
                      <a:pPr marL="169863" lvl="0" indent="-169863">
                        <a:buFont typeface="Symbol" panose="05050102010706020507" pitchFamily="18" charset="2"/>
                        <a:buChar char=""/>
                      </a:pPr>
                      <a:r>
                        <a:rPr lang="en-US" sz="1200" dirty="0">
                          <a:effectLst/>
                        </a:rPr>
                        <a:t>Write in number and type of unit(s) and any additional descriptive detail</a:t>
                      </a:r>
                      <a:endParaRPr lang="en-US" sz="1200" dirty="0">
                        <a:effectLst/>
                        <a:latin typeface="Calibri" panose="020F0502020204030204" pitchFamily="34" charset="0"/>
                      </a:endParaRPr>
                    </a:p>
                  </a:txBody>
                  <a:tcPr marL="41844" marR="41844" marT="0" marB="0">
                    <a:solidFill>
                      <a:schemeClr val="accent6">
                        <a:lumMod val="20000"/>
                        <a:lumOff val="80000"/>
                      </a:schemeClr>
                    </a:solidFill>
                  </a:tcPr>
                </a:tc>
                <a:tc>
                  <a:txBody>
                    <a:bodyPr/>
                    <a:lstStyle/>
                    <a:p>
                      <a:pPr marL="169863" lvl="0" indent="-169863">
                        <a:buFont typeface="Symbol" panose="05050102010706020507" pitchFamily="18" charset="2"/>
                        <a:buChar char=""/>
                      </a:pPr>
                      <a:r>
                        <a:rPr lang="en-US" sz="1200" dirty="0">
                          <a:effectLst/>
                        </a:rPr>
                        <a:t>All sectors in country</a:t>
                      </a:r>
                    </a:p>
                    <a:p>
                      <a:pPr marL="169863" lvl="0" indent="-169863">
                        <a:buFont typeface="Symbol" panose="05050102010706020507" pitchFamily="18" charset="2"/>
                        <a:buChar char=""/>
                      </a:pPr>
                      <a:r>
                        <a:rPr lang="en-US" sz="1200" dirty="0">
                          <a:effectLst/>
                        </a:rPr>
                        <a:t>Entire company</a:t>
                      </a:r>
                    </a:p>
                    <a:p>
                      <a:pPr marL="169863" lvl="0" indent="-169863">
                        <a:buFont typeface="Symbol" panose="05050102010706020507" pitchFamily="18" charset="2"/>
                        <a:buChar char=""/>
                      </a:pPr>
                      <a:r>
                        <a:rPr lang="en-US" sz="1200" dirty="0">
                          <a:effectLst/>
                        </a:rPr>
                        <a:t>Two business units </a:t>
                      </a:r>
                    </a:p>
                    <a:p>
                      <a:pPr marL="169863" lvl="0" indent="-169863">
                        <a:buFont typeface="Symbol" panose="05050102010706020507" pitchFamily="18" charset="2"/>
                        <a:buChar char=""/>
                      </a:pPr>
                      <a:r>
                        <a:rPr lang="en-US" sz="1200" dirty="0">
                          <a:effectLst/>
                        </a:rPr>
                        <a:t>All 1,000 stores </a:t>
                      </a:r>
                    </a:p>
                    <a:p>
                      <a:pPr marL="169863" lvl="0" indent="-169863">
                        <a:buFont typeface="Symbol" panose="05050102010706020507" pitchFamily="18" charset="2"/>
                        <a:buChar char=""/>
                      </a:pPr>
                      <a:r>
                        <a:rPr lang="en-US" sz="1200" dirty="0">
                          <a:effectLst/>
                        </a:rPr>
                        <a:t>100 households</a:t>
                      </a:r>
                      <a:endParaRPr lang="en-US" sz="1200" dirty="0">
                        <a:effectLst/>
                        <a:latin typeface="Calibri" panose="020F0502020204030204" pitchFamily="34" charset="0"/>
                      </a:endParaRPr>
                    </a:p>
                  </a:txBody>
                  <a:tcPr marL="41844" marR="41844" marT="0" marB="0">
                    <a:solidFill>
                      <a:schemeClr val="accent6">
                        <a:lumMod val="20000"/>
                        <a:lumOff val="80000"/>
                      </a:schemeClr>
                    </a:solidFill>
                  </a:tcPr>
                </a:tc>
                <a:extLst>
                  <a:ext uri="{0D108BD9-81ED-4DB2-BD59-A6C34878D82A}">
                    <a16:rowId xmlns:a16="http://schemas.microsoft.com/office/drawing/2014/main" val="10004"/>
                  </a:ext>
                </a:extLst>
              </a:tr>
            </a:tbl>
          </a:graphicData>
        </a:graphic>
      </p:graphicFrame>
      <p:sp>
        <p:nvSpPr>
          <p:cNvPr id="3" name="Title 2"/>
          <p:cNvSpPr txBox="1">
            <a:spLocks/>
          </p:cNvSpPr>
          <p:nvPr/>
        </p:nvSpPr>
        <p:spPr>
          <a:xfrm>
            <a:off x="462155" y="16042"/>
            <a:ext cx="8458200" cy="52863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z="2400" b="1" dirty="0">
                <a:solidFill>
                  <a:srgbClr val="FFC000"/>
                </a:solidFill>
                <a:latin typeface="+mn-lt"/>
              </a:rPr>
              <a:t>BOUNDARY (Classification sources to use)</a:t>
            </a:r>
          </a:p>
        </p:txBody>
      </p:sp>
    </p:spTree>
    <p:extLst>
      <p:ext uri="{BB962C8B-B14F-4D97-AF65-F5344CB8AC3E}">
        <p14:creationId xmlns:p14="http://schemas.microsoft.com/office/powerpoint/2010/main" val="2615573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nvPr>
        </p:nvGraphicFramePr>
        <p:xfrm>
          <a:off x="259941" y="471955"/>
          <a:ext cx="8692329" cy="6134090"/>
        </p:xfrm>
        <a:graphic>
          <a:graphicData uri="http://schemas.openxmlformats.org/drawingml/2006/table">
            <a:tbl>
              <a:tblPr firstRow="1" firstCol="1" bandRow="1">
                <a:tableStyleId>{16D9F66E-5EB9-4882-86FB-DCBF35E3C3E4}</a:tableStyleId>
              </a:tblPr>
              <a:tblGrid>
                <a:gridCol w="8692329">
                  <a:extLst>
                    <a:ext uri="{9D8B030D-6E8A-4147-A177-3AD203B41FA5}">
                      <a16:colId xmlns:a16="http://schemas.microsoft.com/office/drawing/2014/main" val="20000"/>
                    </a:ext>
                  </a:extLst>
                </a:gridCol>
              </a:tblGrid>
              <a:tr h="194117">
                <a:tc>
                  <a:txBody>
                    <a:bodyPr/>
                    <a:lstStyle/>
                    <a:p>
                      <a:pPr marL="156845" marR="0" indent="-156845">
                        <a:lnSpc>
                          <a:spcPct val="115000"/>
                        </a:lnSpc>
                        <a:spcBef>
                          <a:spcPts val="0"/>
                        </a:spcBef>
                        <a:spcAft>
                          <a:spcPts val="0"/>
                        </a:spcAft>
                      </a:pPr>
                      <a:r>
                        <a:rPr lang="en-US" sz="1100" dirty="0">
                          <a:effectLst/>
                        </a:rPr>
                        <a:t>1.  Base FLW accounting and reporting on the principles of relevance, completeness, consistency, transparency, and accuracy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661" marR="29661" marT="0" marB="0"/>
                </a:tc>
                <a:extLst>
                  <a:ext uri="{0D108BD9-81ED-4DB2-BD59-A6C34878D82A}">
                    <a16:rowId xmlns:a16="http://schemas.microsoft.com/office/drawing/2014/main" val="10000"/>
                  </a:ext>
                </a:extLst>
              </a:tr>
              <a:tr h="194117">
                <a:tc>
                  <a:txBody>
                    <a:bodyPr/>
                    <a:lstStyle/>
                    <a:p>
                      <a:pPr marL="156845" marR="0" indent="-156845">
                        <a:lnSpc>
                          <a:spcPct val="115000"/>
                        </a:lnSpc>
                        <a:spcBef>
                          <a:spcPts val="0"/>
                        </a:spcBef>
                        <a:spcAft>
                          <a:spcPts val="0"/>
                        </a:spcAft>
                      </a:pPr>
                      <a:r>
                        <a:rPr lang="en-US" sz="1100" dirty="0">
                          <a:effectLst/>
                        </a:rPr>
                        <a:t>2.  Account for and report the physical amount of FLW expressed as weight (e.g., pounds, kilograms, tons, metric tons)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661" marR="29661" marT="0" marB="0"/>
                </a:tc>
                <a:extLst>
                  <a:ext uri="{0D108BD9-81ED-4DB2-BD59-A6C34878D82A}">
                    <a16:rowId xmlns:a16="http://schemas.microsoft.com/office/drawing/2014/main" val="10001"/>
                  </a:ext>
                </a:extLst>
              </a:tr>
              <a:tr h="3854715">
                <a:tc>
                  <a:txBody>
                    <a:bodyPr/>
                    <a:lstStyle/>
                    <a:p>
                      <a:pPr marL="156845" marR="0" indent="-156845">
                        <a:lnSpc>
                          <a:spcPct val="115000"/>
                        </a:lnSpc>
                        <a:spcBef>
                          <a:spcPts val="0"/>
                        </a:spcBef>
                        <a:spcAft>
                          <a:spcPts val="0"/>
                        </a:spcAft>
                      </a:pPr>
                      <a:r>
                        <a:rPr lang="en-US" sz="1100" dirty="0">
                          <a:effectLst/>
                        </a:rPr>
                        <a:t>3.  Define and report on the scope of the FLW inventory </a:t>
                      </a:r>
                    </a:p>
                    <a:p>
                      <a:pPr marL="156845" marR="0" indent="3175">
                        <a:lnSpc>
                          <a:spcPct val="115000"/>
                        </a:lnSpc>
                        <a:spcBef>
                          <a:spcPts val="0"/>
                        </a:spcBef>
                        <a:spcAft>
                          <a:spcPts val="0"/>
                        </a:spcAft>
                      </a:pPr>
                      <a:r>
                        <a:rPr lang="en-US" sz="1100" b="0" dirty="0">
                          <a:effectLst/>
                        </a:rPr>
                        <a:t>a. </a:t>
                      </a:r>
                      <a:r>
                        <a:rPr lang="en-US" sz="1100" b="0" i="1" dirty="0">
                          <a:effectLst/>
                        </a:rPr>
                        <a:t>Timeframe</a:t>
                      </a:r>
                      <a:r>
                        <a:rPr lang="en-US" sz="1100" b="0" dirty="0">
                          <a:effectLst/>
                        </a:rPr>
                        <a:t>. Report the timeframe for which the inventory results are being reported (including starting and ending date)</a:t>
                      </a:r>
                    </a:p>
                    <a:p>
                      <a:pPr marL="287338" marR="0" indent="-128588">
                        <a:lnSpc>
                          <a:spcPct val="115000"/>
                        </a:lnSpc>
                        <a:spcBef>
                          <a:spcPts val="0"/>
                        </a:spcBef>
                        <a:spcAft>
                          <a:spcPts val="0"/>
                        </a:spcAft>
                      </a:pPr>
                      <a:r>
                        <a:rPr lang="en-US" sz="1100" b="0" dirty="0">
                          <a:effectLst/>
                        </a:rPr>
                        <a:t>b. </a:t>
                      </a:r>
                      <a:r>
                        <a:rPr lang="en-US" sz="1100" b="0" i="1" dirty="0">
                          <a:effectLst/>
                        </a:rPr>
                        <a:t>Material type</a:t>
                      </a:r>
                      <a:r>
                        <a:rPr lang="en-US" sz="1100" b="0" dirty="0">
                          <a:effectLst/>
                        </a:rPr>
                        <a:t>. Account for and report the material type(s) included in the FLW inventory (i.e., food only, inedible parts only, or food and associated inedible parts). </a:t>
                      </a:r>
                    </a:p>
                    <a:p>
                      <a:pPr marL="457200" marR="0" indent="-166688">
                        <a:lnSpc>
                          <a:spcPct val="115000"/>
                        </a:lnSpc>
                        <a:spcBef>
                          <a:spcPts val="0"/>
                        </a:spcBef>
                        <a:spcAft>
                          <a:spcPts val="0"/>
                        </a:spcAft>
                      </a:pPr>
                      <a:r>
                        <a:rPr lang="en-US" sz="1100" b="0" dirty="0">
                          <a:effectLst/>
                        </a:rPr>
                        <a:t>If food or associated inedible parts removed from the food supply chain are accounted for separately in the inventory:</a:t>
                      </a:r>
                    </a:p>
                    <a:p>
                      <a:pPr marL="457200" marR="0" lvl="0" indent="-166688">
                        <a:lnSpc>
                          <a:spcPct val="115000"/>
                        </a:lnSpc>
                        <a:spcBef>
                          <a:spcPts val="0"/>
                        </a:spcBef>
                        <a:spcAft>
                          <a:spcPts val="600"/>
                        </a:spcAft>
                        <a:buFont typeface="Symbol" panose="05050102010706020507" pitchFamily="18" charset="2"/>
                        <a:buChar char=""/>
                      </a:pPr>
                      <a:r>
                        <a:rPr lang="en-US" sz="1100" b="0" dirty="0">
                          <a:effectLst/>
                        </a:rPr>
                        <a:t>Describe the sources or frameworks used to categorize a material as food or as inedible parts. This includes stating any assumptions that were used to define whether or not material was “intended” for human consumption</a:t>
                      </a:r>
                    </a:p>
                    <a:p>
                      <a:pPr marL="457200" marR="0" lvl="0" indent="-166688">
                        <a:lnSpc>
                          <a:spcPct val="115000"/>
                        </a:lnSpc>
                        <a:spcBef>
                          <a:spcPts val="0"/>
                        </a:spcBef>
                        <a:spcAft>
                          <a:spcPts val="600"/>
                        </a:spcAft>
                        <a:buFont typeface="Symbol" panose="05050102010706020507" pitchFamily="18" charset="2"/>
                        <a:buChar char=""/>
                      </a:pPr>
                      <a:r>
                        <a:rPr lang="en-US" sz="1100" b="0" dirty="0">
                          <a:effectLst/>
                        </a:rPr>
                        <a:t>Describe the approach used to calculate the separate amounts. If applicable, describe all conversion factors used and their sources</a:t>
                      </a:r>
                    </a:p>
                    <a:p>
                      <a:pPr marL="287338" marR="0" indent="-128588">
                        <a:lnSpc>
                          <a:spcPct val="115000"/>
                        </a:lnSpc>
                        <a:spcBef>
                          <a:spcPts val="0"/>
                        </a:spcBef>
                        <a:spcAft>
                          <a:spcPts val="0"/>
                        </a:spcAft>
                      </a:pPr>
                      <a:r>
                        <a:rPr lang="en-US" sz="1100" b="0" dirty="0">
                          <a:effectLst/>
                        </a:rPr>
                        <a:t>c. </a:t>
                      </a:r>
                      <a:r>
                        <a:rPr lang="en-US" sz="1100" b="0" i="1" dirty="0">
                          <a:effectLst/>
                        </a:rPr>
                        <a:t>Destination</a:t>
                      </a:r>
                      <a:r>
                        <a:rPr lang="en-US" sz="1100" b="0" dirty="0">
                          <a:effectLst/>
                        </a:rPr>
                        <a:t>. Account for and report the destinations included in the FLW inventory (i.e., where material removed from the food supply chain is directed). If the destination is unknown, then report the initial path(s) at a minimum. </a:t>
                      </a:r>
                    </a:p>
                    <a:p>
                      <a:pPr marL="287338" marR="0" indent="-117475">
                        <a:lnSpc>
                          <a:spcPct val="115000"/>
                        </a:lnSpc>
                        <a:spcBef>
                          <a:spcPts val="0"/>
                        </a:spcBef>
                        <a:spcAft>
                          <a:spcPts val="0"/>
                        </a:spcAft>
                      </a:pPr>
                      <a:r>
                        <a:rPr lang="en-US" sz="1100" b="0" dirty="0">
                          <a:effectLst/>
                        </a:rPr>
                        <a:t>d. </a:t>
                      </a:r>
                      <a:r>
                        <a:rPr lang="en-US" sz="1100" b="0" i="1" dirty="0">
                          <a:effectLst/>
                        </a:rPr>
                        <a:t>Boundary</a:t>
                      </a:r>
                      <a:r>
                        <a:rPr lang="en-US" sz="1100" b="0" dirty="0">
                          <a:effectLst/>
                        </a:rPr>
                        <a:t>. Report the boundary of the FLW inventory in terms of the food category, lifecycle stage, geography, and organization (including the sources used to classify them). </a:t>
                      </a:r>
                    </a:p>
                    <a:p>
                      <a:pPr marL="287338" marR="0" indent="-117475">
                        <a:lnSpc>
                          <a:spcPct val="115000"/>
                        </a:lnSpc>
                        <a:spcBef>
                          <a:spcPts val="0"/>
                        </a:spcBef>
                        <a:spcAft>
                          <a:spcPts val="0"/>
                        </a:spcAft>
                      </a:pPr>
                      <a:r>
                        <a:rPr lang="en-US" sz="1100" b="0" dirty="0">
                          <a:effectLst/>
                        </a:rPr>
                        <a:t> e. </a:t>
                      </a:r>
                      <a:r>
                        <a:rPr lang="en-US" sz="1100" b="0" i="1" dirty="0">
                          <a:effectLst/>
                        </a:rPr>
                        <a:t>Related issues</a:t>
                      </a:r>
                      <a:r>
                        <a:rPr lang="en-US" sz="1100" b="0" dirty="0">
                          <a:effectLst/>
                        </a:rPr>
                        <a:t>.</a:t>
                      </a:r>
                    </a:p>
                    <a:p>
                      <a:pPr marL="339725" marR="0" indent="3175">
                        <a:lnSpc>
                          <a:spcPct val="115000"/>
                        </a:lnSpc>
                        <a:spcBef>
                          <a:spcPts val="0"/>
                        </a:spcBef>
                        <a:spcAft>
                          <a:spcPts val="0"/>
                        </a:spcAft>
                      </a:pPr>
                      <a:r>
                        <a:rPr lang="en-US" sz="1100" b="0" dirty="0">
                          <a:effectLst/>
                        </a:rPr>
                        <a:t>  Packaging and other non-FLW material. Exclude from an FLW inventory any material (and its weight) that is not food or associated inedible parts removed from the food supply chain (i.e., FLW). If a calculation is needed to separate the weight of FLW from non-FLW materials (e.g., subtracting the weight of packaging), describe the approach and calculation used</a:t>
                      </a:r>
                    </a:p>
                    <a:p>
                      <a:pPr marL="339725" marR="0" indent="3175">
                        <a:lnSpc>
                          <a:spcPct val="115000"/>
                        </a:lnSpc>
                        <a:spcBef>
                          <a:spcPts val="0"/>
                        </a:spcBef>
                        <a:spcAft>
                          <a:spcPts val="0"/>
                        </a:spcAft>
                      </a:pPr>
                      <a:r>
                        <a:rPr lang="en-US" sz="1100" b="0" dirty="0">
                          <a:effectLst/>
                        </a:rPr>
                        <a:t>   Water added/removed from FLW. Account for and report the weight of FLW that reflects the state in which it was generated before water was added, or before the intrinsic water weight of FLW was reduced. If a calculation is made to estimate the original weight of FLW, describe the approach and calculation used</a:t>
                      </a:r>
                    </a:p>
                    <a:p>
                      <a:pPr marL="339725" marR="0" indent="3175">
                        <a:lnSpc>
                          <a:spcPct val="115000"/>
                        </a:lnSpc>
                        <a:spcBef>
                          <a:spcPts val="0"/>
                        </a:spcBef>
                        <a:spcAft>
                          <a:spcPts val="0"/>
                        </a:spcAft>
                      </a:pPr>
                      <a:r>
                        <a:rPr lang="en-US" sz="1100" b="0" dirty="0">
                          <a:effectLst/>
                        </a:rPr>
                        <a:t>   Pre-harvest losses. Exclude pre-harvest losses from the scope of an FLW inventory. Users may quantify such losses but shall keep data separate from the FLW inventory results</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61" marR="29661" marT="0" marB="0"/>
                </a:tc>
                <a:extLst>
                  <a:ext uri="{0D108BD9-81ED-4DB2-BD59-A6C34878D82A}">
                    <a16:rowId xmlns:a16="http://schemas.microsoft.com/office/drawing/2014/main" val="10002"/>
                  </a:ext>
                </a:extLst>
              </a:tr>
              <a:tr h="194117">
                <a:tc>
                  <a:txBody>
                    <a:bodyPr/>
                    <a:lstStyle/>
                    <a:p>
                      <a:pPr marL="156845" marR="0" indent="-156845">
                        <a:lnSpc>
                          <a:spcPct val="115000"/>
                        </a:lnSpc>
                        <a:spcBef>
                          <a:spcPts val="0"/>
                        </a:spcBef>
                        <a:spcAft>
                          <a:spcPts val="0"/>
                        </a:spcAft>
                      </a:pPr>
                      <a:r>
                        <a:rPr lang="en-US" sz="1100" dirty="0">
                          <a:effectLst/>
                        </a:rPr>
                        <a:t>4.  Describe the quantification method(s) used. If existing studies or data are used, identify the source and scope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661" marR="29661" marT="0" marB="0"/>
                </a:tc>
                <a:extLst>
                  <a:ext uri="{0D108BD9-81ED-4DB2-BD59-A6C34878D82A}">
                    <a16:rowId xmlns:a16="http://schemas.microsoft.com/office/drawing/2014/main" val="10003"/>
                  </a:ext>
                </a:extLst>
              </a:tr>
              <a:tr h="294109">
                <a:tc>
                  <a:txBody>
                    <a:bodyPr/>
                    <a:lstStyle/>
                    <a:p>
                      <a:pPr marL="156845" marR="0" indent="-156845">
                        <a:lnSpc>
                          <a:spcPct val="115000"/>
                        </a:lnSpc>
                        <a:spcBef>
                          <a:spcPts val="0"/>
                        </a:spcBef>
                        <a:spcAft>
                          <a:spcPts val="0"/>
                        </a:spcAft>
                      </a:pPr>
                      <a:r>
                        <a:rPr lang="en-US" sz="1100" dirty="0">
                          <a:effectLst/>
                        </a:rPr>
                        <a:t>5.  If sampling and scaling of data are undertaken, describe the approach and calculation used, as well as the period of time over which sample data are collected (including starting and ending dates)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661" marR="29661" marT="0" marB="0"/>
                </a:tc>
                <a:extLst>
                  <a:ext uri="{0D108BD9-81ED-4DB2-BD59-A6C34878D82A}">
                    <a16:rowId xmlns:a16="http://schemas.microsoft.com/office/drawing/2014/main" val="10004"/>
                  </a:ext>
                </a:extLst>
              </a:tr>
              <a:tr h="194117">
                <a:tc>
                  <a:txBody>
                    <a:bodyPr/>
                    <a:lstStyle/>
                    <a:p>
                      <a:pPr marL="156845" marR="0" indent="-156845">
                        <a:lnSpc>
                          <a:spcPct val="115000"/>
                        </a:lnSpc>
                        <a:spcBef>
                          <a:spcPts val="0"/>
                        </a:spcBef>
                        <a:spcAft>
                          <a:spcPts val="0"/>
                        </a:spcAft>
                      </a:pPr>
                      <a:r>
                        <a:rPr lang="en-US" sz="1100" dirty="0">
                          <a:effectLst/>
                        </a:rPr>
                        <a:t>6.  Provide a qualitative description and/or quantitative assessment of the uncertainty around FLW inventory results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661" marR="29661" marT="0" marB="0"/>
                </a:tc>
                <a:extLst>
                  <a:ext uri="{0D108BD9-81ED-4DB2-BD59-A6C34878D82A}">
                    <a16:rowId xmlns:a16="http://schemas.microsoft.com/office/drawing/2014/main" val="10005"/>
                  </a:ext>
                </a:extLst>
              </a:tr>
              <a:tr h="194117">
                <a:tc>
                  <a:txBody>
                    <a:bodyPr/>
                    <a:lstStyle/>
                    <a:p>
                      <a:pPr marL="156845" marR="0" indent="-156845">
                        <a:lnSpc>
                          <a:spcPct val="115000"/>
                        </a:lnSpc>
                        <a:spcBef>
                          <a:spcPts val="0"/>
                        </a:spcBef>
                        <a:spcAft>
                          <a:spcPts val="0"/>
                        </a:spcAft>
                      </a:pPr>
                      <a:r>
                        <a:rPr lang="en-US" sz="1100" dirty="0">
                          <a:effectLst/>
                        </a:rPr>
                        <a:t>7.  If assurance of the FLW inventory is undertaken (which may include peer review, verification, validation, quality assurance, quality control, and audit), create an assurance statement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661" marR="29661" marT="0" marB="0"/>
                </a:tc>
                <a:extLst>
                  <a:ext uri="{0D108BD9-81ED-4DB2-BD59-A6C34878D82A}">
                    <a16:rowId xmlns:a16="http://schemas.microsoft.com/office/drawing/2014/main" val="10006"/>
                  </a:ext>
                </a:extLst>
              </a:tr>
              <a:tr h="294109">
                <a:tc>
                  <a:txBody>
                    <a:bodyPr/>
                    <a:lstStyle/>
                    <a:p>
                      <a:pPr marL="156845" marR="0" indent="-156845">
                        <a:lnSpc>
                          <a:spcPct val="115000"/>
                        </a:lnSpc>
                        <a:spcBef>
                          <a:spcPts val="0"/>
                        </a:spcBef>
                        <a:spcAft>
                          <a:spcPts val="0"/>
                        </a:spcAft>
                      </a:pPr>
                      <a:r>
                        <a:rPr lang="en-US" sz="1100" dirty="0">
                          <a:effectLst/>
                        </a:rPr>
                        <a:t>8.  If tracking the amount of FLW and/or setting an FLW reduction target, select a base year, identify the scope of the target, and recalculate the base year FLW inventory when necessary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9661" marR="29661" marT="0" marB="0"/>
                </a:tc>
                <a:extLst>
                  <a:ext uri="{0D108BD9-81ED-4DB2-BD59-A6C34878D82A}">
                    <a16:rowId xmlns:a16="http://schemas.microsoft.com/office/drawing/2014/main" val="10007"/>
                  </a:ext>
                </a:extLst>
              </a:tr>
            </a:tbl>
          </a:graphicData>
        </a:graphic>
      </p:graphicFrame>
      <p:sp>
        <p:nvSpPr>
          <p:cNvPr id="4" name="Title 2"/>
          <p:cNvSpPr txBox="1">
            <a:spLocks/>
          </p:cNvSpPr>
          <p:nvPr/>
        </p:nvSpPr>
        <p:spPr>
          <a:xfrm>
            <a:off x="173663" y="22560"/>
            <a:ext cx="8458200" cy="52863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z="2400" b="1" i="1" dirty="0">
                <a:solidFill>
                  <a:srgbClr val="FFC000"/>
                </a:solidFill>
                <a:latin typeface="+mn-lt"/>
              </a:rPr>
              <a:t>FLW STANDARD</a:t>
            </a:r>
            <a:r>
              <a:rPr lang="en-US" altLang="en-US" sz="2400" b="1" dirty="0">
                <a:solidFill>
                  <a:srgbClr val="FFC000"/>
                </a:solidFill>
                <a:latin typeface="+mn-lt"/>
              </a:rPr>
              <a:t> ACCOUNTING AND REPORTING REQUIREMENTS </a:t>
            </a:r>
          </a:p>
        </p:txBody>
      </p:sp>
    </p:spTree>
    <p:extLst>
      <p:ext uri="{BB962C8B-B14F-4D97-AF65-F5344CB8AC3E}">
        <p14:creationId xmlns:p14="http://schemas.microsoft.com/office/powerpoint/2010/main" val="349031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itle 2"/>
          <p:cNvSpPr>
            <a:spLocks noGrp="1"/>
          </p:cNvSpPr>
          <p:nvPr>
            <p:ph type="ctrTitle" idx="4294967295"/>
          </p:nvPr>
        </p:nvSpPr>
        <p:spPr>
          <a:xfrm>
            <a:off x="609600" y="376518"/>
            <a:ext cx="8458200" cy="528638"/>
          </a:xfrm>
        </p:spPr>
        <p:txBody>
          <a:bodyPr>
            <a:normAutofit/>
          </a:bodyPr>
          <a:lstStyle/>
          <a:p>
            <a:pPr eaLnBrk="1" hangingPunct="1"/>
            <a:r>
              <a:rPr lang="en-US" altLang="en-US" sz="2400" b="1" dirty="0">
                <a:solidFill>
                  <a:srgbClr val="FFC000"/>
                </a:solidFill>
                <a:latin typeface="+mn-lt"/>
              </a:rPr>
              <a:t>TABLE OF CONTENTS: </a:t>
            </a:r>
            <a:r>
              <a:rPr lang="en-US" altLang="en-US" sz="2400" b="1" i="1" dirty="0">
                <a:solidFill>
                  <a:srgbClr val="FFC000"/>
                </a:solidFill>
                <a:latin typeface="+mn-lt"/>
              </a:rPr>
              <a:t>FLW STANDARD</a:t>
            </a:r>
            <a:r>
              <a:rPr lang="en-US" altLang="en-US" sz="2400" b="1" dirty="0">
                <a:solidFill>
                  <a:srgbClr val="FFC000"/>
                </a:solidFill>
                <a:latin typeface="+mn-lt"/>
              </a:rPr>
              <a:t> (PARTS I, II, III)</a:t>
            </a:r>
          </a:p>
        </p:txBody>
      </p:sp>
      <p:sp>
        <p:nvSpPr>
          <p:cNvPr id="4" name="Rectangle 3"/>
          <p:cNvSpPr>
            <a:spLocks noChangeArrowheads="1"/>
          </p:cNvSpPr>
          <p:nvPr/>
        </p:nvSpPr>
        <p:spPr bwMode="auto">
          <a:xfrm flipV="1">
            <a:off x="696417" y="1580964"/>
            <a:ext cx="7010400" cy="1228725"/>
          </a:xfrm>
          <a:prstGeom prst="rect">
            <a:avLst/>
          </a:prstGeom>
          <a:solidFill>
            <a:schemeClr val="accent1">
              <a:alpha val="20000"/>
            </a:schemeClr>
          </a:solidFill>
          <a:ln w="38100" algn="ctr">
            <a:solidFill>
              <a:schemeClr val="tx1"/>
            </a:solidFill>
            <a:miter lim="800000"/>
            <a:headEnd/>
            <a:tailEnd/>
          </a:ln>
        </p:spPr>
        <p:txBody>
          <a:bodyPr rot="10800000" anchor="ctr"/>
          <a:lstStyle/>
          <a:p>
            <a:pPr algn="ctr" defTabSz="457200">
              <a:defRPr/>
            </a:pPr>
            <a:endParaRPr lang="en-US" dirty="0">
              <a:solidFill>
                <a:srgbClr val="FFFFFF"/>
              </a:solidFill>
              <a:latin typeface="Arial"/>
            </a:endParaRPr>
          </a:p>
        </p:txBody>
      </p:sp>
      <p:sp>
        <p:nvSpPr>
          <p:cNvPr id="5" name="Rectangle 4"/>
          <p:cNvSpPr>
            <a:spLocks noChangeArrowheads="1"/>
          </p:cNvSpPr>
          <p:nvPr/>
        </p:nvSpPr>
        <p:spPr bwMode="auto">
          <a:xfrm rot="10800000" flipV="1">
            <a:off x="699247" y="1120589"/>
            <a:ext cx="7010400" cy="465137"/>
          </a:xfrm>
          <a:prstGeom prst="rect">
            <a:avLst/>
          </a:prstGeom>
          <a:solidFill>
            <a:schemeClr val="accent1"/>
          </a:solidFill>
          <a:ln w="38100" algn="ctr">
            <a:solidFill>
              <a:schemeClr val="tx1"/>
            </a:solidFill>
            <a:miter lim="800000"/>
            <a:headEnd/>
            <a:tailEnd/>
          </a:ln>
        </p:spPr>
        <p:txBody>
          <a:bodyPr anchor="ctr"/>
          <a:lstStyle/>
          <a:p>
            <a:pPr defTabSz="457200">
              <a:defRPr/>
            </a:pPr>
            <a:r>
              <a:rPr lang="en-US" sz="1600" b="1" dirty="0">
                <a:solidFill>
                  <a:srgbClr val="FFFFFF"/>
                </a:solidFill>
                <a:latin typeface="Arial"/>
              </a:rPr>
              <a:t>PART I.  Overview</a:t>
            </a:r>
          </a:p>
        </p:txBody>
      </p:sp>
      <p:sp>
        <p:nvSpPr>
          <p:cNvPr id="17417" name="Rectangle 15"/>
          <p:cNvSpPr>
            <a:spLocks noChangeArrowheads="1"/>
          </p:cNvSpPr>
          <p:nvPr/>
        </p:nvSpPr>
        <p:spPr bwMode="auto">
          <a:xfrm flipV="1">
            <a:off x="696416" y="3420035"/>
            <a:ext cx="7010401" cy="763586"/>
          </a:xfrm>
          <a:prstGeom prst="rect">
            <a:avLst/>
          </a:prstGeom>
          <a:solidFill>
            <a:srgbClr val="92D050"/>
          </a:solidFill>
          <a:ln w="38100" algn="ctr">
            <a:solidFill>
              <a:schemeClr val="tx1"/>
            </a:solidFill>
            <a:miter lim="800000"/>
            <a:headEnd/>
            <a:tailEnd/>
          </a:ln>
        </p:spPr>
        <p:txBody>
          <a:bodyPr rot="10800000" anchor="ctr"/>
          <a:lstStyle>
            <a:lvl1pPr defTabSz="457200" eaLnBrk="0" hangingPunct="0">
              <a:spcBef>
                <a:spcPct val="20000"/>
              </a:spcBef>
              <a:buClr>
                <a:schemeClr val="bg2"/>
              </a:buClr>
              <a:buSzPct val="75000"/>
              <a:buFont typeface="Wingdings" pitchFamily="2" charset="2"/>
              <a:buChar char="n"/>
              <a:defRPr sz="2000">
                <a:solidFill>
                  <a:schemeClr val="tx1"/>
                </a:solidFill>
                <a:latin typeface="Arial" pitchFamily="34" charset="0"/>
              </a:defRPr>
            </a:lvl1pPr>
            <a:lvl2pPr marL="742950" indent="-285750" defTabSz="457200" eaLnBrk="0" hangingPunct="0">
              <a:spcBef>
                <a:spcPct val="20000"/>
              </a:spcBef>
              <a:buClr>
                <a:schemeClr val="accent2"/>
              </a:buClr>
              <a:buSzPct val="80000"/>
              <a:buFont typeface="Wingdings" pitchFamily="2" charset="2"/>
              <a:buChar char="¨"/>
              <a:defRPr>
                <a:solidFill>
                  <a:schemeClr val="tx1"/>
                </a:solidFill>
                <a:latin typeface="Arial" pitchFamily="34" charset="0"/>
              </a:defRPr>
            </a:lvl2pPr>
            <a:lvl3pPr marL="1143000" indent="-228600" defTabSz="457200" eaLnBrk="0" hangingPunct="0">
              <a:spcBef>
                <a:spcPct val="20000"/>
              </a:spcBef>
              <a:buClr>
                <a:schemeClr val="bg2"/>
              </a:buClr>
              <a:buSzPct val="65000"/>
              <a:buFont typeface="Wingdings" pitchFamily="2" charset="2"/>
              <a:buChar char="n"/>
              <a:defRPr sz="1600">
                <a:solidFill>
                  <a:schemeClr val="tx1"/>
                </a:solidFill>
                <a:latin typeface="Arial" pitchFamily="34" charset="0"/>
              </a:defRPr>
            </a:lvl3pPr>
            <a:lvl4pPr marL="1600200" indent="-228600" defTabSz="457200" eaLnBrk="0" hangingPunct="0">
              <a:spcBef>
                <a:spcPct val="20000"/>
              </a:spcBef>
              <a:buClr>
                <a:schemeClr val="accent2"/>
              </a:buClr>
              <a:buSzPct val="70000"/>
              <a:buFont typeface="Wingdings" pitchFamily="2" charset="2"/>
              <a:buChar char="¨"/>
              <a:defRPr sz="1400">
                <a:solidFill>
                  <a:schemeClr val="tx1"/>
                </a:solidFill>
                <a:latin typeface="Arial" pitchFamily="34" charset="0"/>
              </a:defRPr>
            </a:lvl4pPr>
            <a:lvl5pPr marL="2057400" indent="-228600" defTabSz="457200" eaLnBrk="0" hangingPunct="0">
              <a:spcBef>
                <a:spcPct val="20000"/>
              </a:spcBef>
              <a:buClr>
                <a:schemeClr val="bg2"/>
              </a:buClr>
              <a:buFont typeface="Wingdings" pitchFamily="2" charset="2"/>
              <a:buChar char="§"/>
              <a:defRPr sz="1400">
                <a:solidFill>
                  <a:schemeClr val="tx1"/>
                </a:solidFill>
                <a:latin typeface="Arial" pitchFamily="34" charset="0"/>
              </a:defRPr>
            </a:lvl5pPr>
            <a:lvl6pPr marL="25146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6pPr>
            <a:lvl7pPr marL="29718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7pPr>
            <a:lvl8pPr marL="34290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8pPr>
            <a:lvl9pPr marL="38862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9pPr>
          </a:lstStyle>
          <a:p>
            <a:pPr eaLnBrk="1" hangingPunct="1">
              <a:spcBef>
                <a:spcPct val="0"/>
              </a:spcBef>
              <a:buClr>
                <a:srgbClr val="00007D"/>
              </a:buClr>
              <a:buFont typeface="Wingdings" pitchFamily="2" charset="2"/>
              <a:buNone/>
            </a:pPr>
            <a:r>
              <a:rPr lang="en-US" altLang="en-US" sz="1400" dirty="0"/>
              <a:t>6.   Establishing the scope of an FLW inventory</a:t>
            </a:r>
          </a:p>
          <a:p>
            <a:pPr eaLnBrk="1" hangingPunct="1">
              <a:spcBef>
                <a:spcPct val="0"/>
              </a:spcBef>
              <a:buClr>
                <a:srgbClr val="00007D"/>
              </a:buClr>
              <a:buFont typeface="Wingdings" pitchFamily="2" charset="2"/>
              <a:buNone/>
            </a:pPr>
            <a:r>
              <a:rPr lang="en-US" altLang="en-US" sz="1400" dirty="0"/>
              <a:t>7.   Deciding how to quantify FLW </a:t>
            </a:r>
          </a:p>
        </p:txBody>
      </p:sp>
      <p:sp>
        <p:nvSpPr>
          <p:cNvPr id="17" name="Rectangle 16"/>
          <p:cNvSpPr/>
          <p:nvPr/>
        </p:nvSpPr>
        <p:spPr>
          <a:xfrm rot="10800000" flipV="1">
            <a:off x="699245" y="2962835"/>
            <a:ext cx="7010401" cy="457200"/>
          </a:xfrm>
          <a:prstGeom prst="rect">
            <a:avLst/>
          </a:prstGeom>
          <a:solidFill>
            <a:schemeClr val="accent6">
              <a:lumMod val="75000"/>
            </a:schemeClr>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defTabSz="457200">
              <a:buClr>
                <a:srgbClr val="00007D"/>
              </a:buClr>
              <a:buSzPct val="75000"/>
              <a:buFont typeface="Wingdings" pitchFamily="2" charset="2"/>
              <a:buNone/>
              <a:defRPr/>
            </a:pPr>
            <a:r>
              <a:rPr lang="en-US" altLang="en-US" sz="1600" b="1" dirty="0">
                <a:solidFill>
                  <a:schemeClr val="bg1"/>
                </a:solidFill>
                <a:latin typeface="Arial" panose="020B0604020202020204" pitchFamily="34" charset="0"/>
                <a:cs typeface="Arial" panose="020B0604020202020204" pitchFamily="34" charset="0"/>
              </a:rPr>
              <a:t>PART II. Main requirements</a:t>
            </a:r>
          </a:p>
        </p:txBody>
      </p:sp>
      <p:sp>
        <p:nvSpPr>
          <p:cNvPr id="17421" name="TextBox 21"/>
          <p:cNvSpPr txBox="1">
            <a:spLocks noChangeArrowheads="1"/>
          </p:cNvSpPr>
          <p:nvPr/>
        </p:nvSpPr>
        <p:spPr bwMode="auto">
          <a:xfrm>
            <a:off x="685800" y="1613990"/>
            <a:ext cx="55626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defTabSz="457200" eaLnBrk="0" hangingPunct="0">
              <a:spcBef>
                <a:spcPct val="20000"/>
              </a:spcBef>
              <a:buClr>
                <a:schemeClr val="bg2"/>
              </a:buClr>
              <a:buSzPct val="75000"/>
              <a:buFont typeface="Wingdings" pitchFamily="2" charset="2"/>
              <a:buChar char="n"/>
              <a:defRPr sz="2000">
                <a:solidFill>
                  <a:schemeClr val="tx1"/>
                </a:solidFill>
                <a:latin typeface="Arial" pitchFamily="34" charset="0"/>
              </a:defRPr>
            </a:lvl1pPr>
            <a:lvl2pPr marL="742950" indent="-285750" defTabSz="457200" eaLnBrk="0" hangingPunct="0">
              <a:spcBef>
                <a:spcPct val="20000"/>
              </a:spcBef>
              <a:buClr>
                <a:schemeClr val="accent2"/>
              </a:buClr>
              <a:buSzPct val="80000"/>
              <a:buFont typeface="Wingdings" pitchFamily="2" charset="2"/>
              <a:buChar char="¨"/>
              <a:defRPr>
                <a:solidFill>
                  <a:schemeClr val="tx1"/>
                </a:solidFill>
                <a:latin typeface="Arial" pitchFamily="34" charset="0"/>
              </a:defRPr>
            </a:lvl2pPr>
            <a:lvl3pPr marL="1143000" indent="-228600" defTabSz="457200" eaLnBrk="0" hangingPunct="0">
              <a:spcBef>
                <a:spcPct val="20000"/>
              </a:spcBef>
              <a:buClr>
                <a:schemeClr val="bg2"/>
              </a:buClr>
              <a:buSzPct val="65000"/>
              <a:buFont typeface="Wingdings" pitchFamily="2" charset="2"/>
              <a:buChar char="n"/>
              <a:defRPr sz="1600">
                <a:solidFill>
                  <a:schemeClr val="tx1"/>
                </a:solidFill>
                <a:latin typeface="Arial" pitchFamily="34" charset="0"/>
              </a:defRPr>
            </a:lvl3pPr>
            <a:lvl4pPr marL="1600200" indent="-228600" defTabSz="457200" eaLnBrk="0" hangingPunct="0">
              <a:spcBef>
                <a:spcPct val="20000"/>
              </a:spcBef>
              <a:buClr>
                <a:schemeClr val="accent2"/>
              </a:buClr>
              <a:buSzPct val="70000"/>
              <a:buFont typeface="Wingdings" pitchFamily="2" charset="2"/>
              <a:buChar char="¨"/>
              <a:defRPr sz="1400">
                <a:solidFill>
                  <a:schemeClr val="tx1"/>
                </a:solidFill>
                <a:latin typeface="Arial" pitchFamily="34" charset="0"/>
              </a:defRPr>
            </a:lvl4pPr>
            <a:lvl5pPr marL="2057400" indent="-228600" defTabSz="457200" eaLnBrk="0" hangingPunct="0">
              <a:spcBef>
                <a:spcPct val="20000"/>
              </a:spcBef>
              <a:buClr>
                <a:schemeClr val="bg2"/>
              </a:buClr>
              <a:buFont typeface="Wingdings" pitchFamily="2" charset="2"/>
              <a:buChar char="§"/>
              <a:defRPr sz="1400">
                <a:solidFill>
                  <a:schemeClr val="tx1"/>
                </a:solidFill>
                <a:latin typeface="Arial" pitchFamily="34" charset="0"/>
              </a:defRPr>
            </a:lvl5pPr>
            <a:lvl6pPr marL="25146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6pPr>
            <a:lvl7pPr marL="29718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7pPr>
            <a:lvl8pPr marL="34290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8pPr>
            <a:lvl9pPr marL="38862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9pPr>
          </a:lstStyle>
          <a:p>
            <a:pPr marL="0" indent="0" eaLnBrk="1" hangingPunct="1">
              <a:spcBef>
                <a:spcPct val="0"/>
              </a:spcBef>
              <a:buClr>
                <a:srgbClr val="00007D"/>
              </a:buClr>
              <a:buFont typeface="Wingdings" pitchFamily="2" charset="2"/>
              <a:buNone/>
            </a:pPr>
            <a:r>
              <a:rPr lang="en-US" altLang="en-US" sz="1400" dirty="0">
                <a:solidFill>
                  <a:srgbClr val="000000"/>
                </a:solidFill>
                <a:cs typeface="Tahoma" pitchFamily="34" charset="0"/>
              </a:rPr>
              <a:t>1.   Introduction</a:t>
            </a:r>
          </a:p>
          <a:p>
            <a:pPr eaLnBrk="1" hangingPunct="1">
              <a:spcBef>
                <a:spcPct val="0"/>
              </a:spcBef>
              <a:buClr>
                <a:srgbClr val="00007D"/>
              </a:buClr>
              <a:buFont typeface="Wingdings" pitchFamily="2" charset="2"/>
              <a:buNone/>
            </a:pPr>
            <a:r>
              <a:rPr lang="en-US" altLang="en-US" sz="1400" dirty="0">
                <a:solidFill>
                  <a:srgbClr val="000000"/>
                </a:solidFill>
              </a:rPr>
              <a:t>2.   Definition of terms and applications</a:t>
            </a:r>
          </a:p>
          <a:p>
            <a:pPr eaLnBrk="1" hangingPunct="1">
              <a:spcBef>
                <a:spcPct val="0"/>
              </a:spcBef>
              <a:buClr>
                <a:srgbClr val="00007D"/>
              </a:buClr>
              <a:buFont typeface="Wingdings" pitchFamily="2" charset="2"/>
              <a:buNone/>
            </a:pPr>
            <a:r>
              <a:rPr lang="en-US" altLang="en-US" sz="1400" dirty="0">
                <a:solidFill>
                  <a:srgbClr val="000000"/>
                </a:solidFill>
              </a:rPr>
              <a:t>3.   Goals of quantifying FLW</a:t>
            </a:r>
          </a:p>
          <a:p>
            <a:pPr eaLnBrk="1" hangingPunct="1">
              <a:spcBef>
                <a:spcPct val="0"/>
              </a:spcBef>
              <a:buClr>
                <a:srgbClr val="00007D"/>
              </a:buClr>
              <a:buFont typeface="Wingdings" pitchFamily="2" charset="2"/>
              <a:buNone/>
            </a:pPr>
            <a:r>
              <a:rPr lang="en-US" altLang="en-US" sz="1400" dirty="0">
                <a:solidFill>
                  <a:srgbClr val="000000"/>
                </a:solidFill>
              </a:rPr>
              <a:t>4.   Summary of steps and requirements</a:t>
            </a:r>
          </a:p>
          <a:p>
            <a:pPr eaLnBrk="1" hangingPunct="1">
              <a:spcBef>
                <a:spcPct val="0"/>
              </a:spcBef>
              <a:buClr>
                <a:srgbClr val="00007D"/>
              </a:buClr>
              <a:buFont typeface="Wingdings" pitchFamily="2" charset="2"/>
              <a:buNone/>
            </a:pPr>
            <a:r>
              <a:rPr lang="en-US" altLang="en-US" sz="1400" dirty="0">
                <a:solidFill>
                  <a:srgbClr val="000000"/>
                </a:solidFill>
              </a:rPr>
              <a:t>5.   Principles of FLW accounting and reporting</a:t>
            </a:r>
          </a:p>
        </p:txBody>
      </p:sp>
      <p:sp>
        <p:nvSpPr>
          <p:cNvPr id="17425" name="Rectangle 5"/>
          <p:cNvSpPr>
            <a:spLocks noChangeArrowheads="1"/>
          </p:cNvSpPr>
          <p:nvPr/>
        </p:nvSpPr>
        <p:spPr bwMode="auto">
          <a:xfrm flipV="1">
            <a:off x="707033" y="4802187"/>
            <a:ext cx="6989166" cy="1705978"/>
          </a:xfrm>
          <a:prstGeom prst="rect">
            <a:avLst/>
          </a:prstGeom>
          <a:solidFill>
            <a:schemeClr val="accent2">
              <a:lumMod val="60000"/>
              <a:lumOff val="40000"/>
            </a:schemeClr>
          </a:solidFill>
          <a:ln w="38100" algn="ctr">
            <a:solidFill>
              <a:srgbClr val="000000"/>
            </a:solidFill>
            <a:miter lim="800000"/>
            <a:headEnd/>
            <a:tailEnd/>
          </a:ln>
        </p:spPr>
        <p:txBody>
          <a:bodyPr rot="10800000" anchor="ctr"/>
          <a:lstStyle>
            <a:lvl1pPr marL="228600" indent="-228600" defTabSz="457200" eaLnBrk="0" hangingPunct="0">
              <a:spcBef>
                <a:spcPct val="20000"/>
              </a:spcBef>
              <a:buClr>
                <a:schemeClr val="bg2"/>
              </a:buClr>
              <a:buSzPct val="75000"/>
              <a:buFont typeface="Wingdings" pitchFamily="2" charset="2"/>
              <a:buChar char="n"/>
              <a:defRPr sz="2000">
                <a:solidFill>
                  <a:schemeClr val="tx1"/>
                </a:solidFill>
                <a:latin typeface="Arial" pitchFamily="34" charset="0"/>
              </a:defRPr>
            </a:lvl1pPr>
            <a:lvl2pPr marL="742950" indent="-285750" defTabSz="457200" eaLnBrk="0" hangingPunct="0">
              <a:spcBef>
                <a:spcPct val="20000"/>
              </a:spcBef>
              <a:buClr>
                <a:schemeClr val="accent2"/>
              </a:buClr>
              <a:buSzPct val="80000"/>
              <a:buFont typeface="Wingdings" pitchFamily="2" charset="2"/>
              <a:buChar char="¨"/>
              <a:defRPr>
                <a:solidFill>
                  <a:schemeClr val="tx1"/>
                </a:solidFill>
                <a:latin typeface="Arial" pitchFamily="34" charset="0"/>
              </a:defRPr>
            </a:lvl2pPr>
            <a:lvl3pPr marL="1143000" indent="-228600" defTabSz="457200" eaLnBrk="0" hangingPunct="0">
              <a:spcBef>
                <a:spcPct val="20000"/>
              </a:spcBef>
              <a:buClr>
                <a:schemeClr val="bg2"/>
              </a:buClr>
              <a:buSzPct val="65000"/>
              <a:buFont typeface="Wingdings" pitchFamily="2" charset="2"/>
              <a:buChar char="n"/>
              <a:defRPr sz="1600">
                <a:solidFill>
                  <a:schemeClr val="tx1"/>
                </a:solidFill>
                <a:latin typeface="Arial" pitchFamily="34" charset="0"/>
              </a:defRPr>
            </a:lvl3pPr>
            <a:lvl4pPr marL="1600200" indent="-228600" defTabSz="457200" eaLnBrk="0" hangingPunct="0">
              <a:spcBef>
                <a:spcPct val="20000"/>
              </a:spcBef>
              <a:buClr>
                <a:schemeClr val="accent2"/>
              </a:buClr>
              <a:buSzPct val="70000"/>
              <a:buFont typeface="Wingdings" pitchFamily="2" charset="2"/>
              <a:buChar char="¨"/>
              <a:defRPr sz="1400">
                <a:solidFill>
                  <a:schemeClr val="tx1"/>
                </a:solidFill>
                <a:latin typeface="Arial" pitchFamily="34" charset="0"/>
              </a:defRPr>
            </a:lvl4pPr>
            <a:lvl5pPr marL="2057400" indent="-228600" defTabSz="457200" eaLnBrk="0" hangingPunct="0">
              <a:spcBef>
                <a:spcPct val="20000"/>
              </a:spcBef>
              <a:buClr>
                <a:schemeClr val="bg2"/>
              </a:buClr>
              <a:buFont typeface="Wingdings" pitchFamily="2" charset="2"/>
              <a:buChar char="§"/>
              <a:defRPr sz="1400">
                <a:solidFill>
                  <a:schemeClr val="tx1"/>
                </a:solidFill>
                <a:latin typeface="Arial" pitchFamily="34" charset="0"/>
              </a:defRPr>
            </a:lvl5pPr>
            <a:lvl6pPr marL="25146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6pPr>
            <a:lvl7pPr marL="29718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7pPr>
            <a:lvl8pPr marL="34290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8pPr>
            <a:lvl9pPr marL="38862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9pPr>
          </a:lstStyle>
          <a:p>
            <a:pPr eaLnBrk="1" hangingPunct="1">
              <a:spcBef>
                <a:spcPct val="0"/>
              </a:spcBef>
              <a:buClr>
                <a:srgbClr val="00007D"/>
              </a:buClr>
              <a:buNone/>
            </a:pPr>
            <a:r>
              <a:rPr lang="en-US" altLang="en-US" sz="1400" dirty="0"/>
              <a:t>8.   Collecting, calculating, and analyzing data</a:t>
            </a:r>
          </a:p>
          <a:p>
            <a:pPr eaLnBrk="1" hangingPunct="1">
              <a:spcBef>
                <a:spcPct val="0"/>
              </a:spcBef>
              <a:buClr>
                <a:srgbClr val="00007D"/>
              </a:buClr>
              <a:buNone/>
            </a:pPr>
            <a:r>
              <a:rPr lang="en-US" altLang="en-US" sz="1400" dirty="0"/>
              <a:t>9.   Assessing uncertainty</a:t>
            </a:r>
          </a:p>
          <a:p>
            <a:pPr eaLnBrk="1" hangingPunct="1">
              <a:spcBef>
                <a:spcPct val="0"/>
              </a:spcBef>
              <a:buClr>
                <a:srgbClr val="00007D"/>
              </a:buClr>
              <a:buNone/>
            </a:pPr>
            <a:r>
              <a:rPr lang="en-US" altLang="en-US" sz="1400" dirty="0"/>
              <a:t>10. Coordinating the analysis of multiple FLW inventories</a:t>
            </a:r>
          </a:p>
          <a:p>
            <a:pPr eaLnBrk="1" hangingPunct="1">
              <a:spcBef>
                <a:spcPct val="0"/>
              </a:spcBef>
              <a:buClr>
                <a:srgbClr val="00007D"/>
              </a:buClr>
              <a:buNone/>
            </a:pPr>
            <a:r>
              <a:rPr lang="en-US" altLang="en-US" sz="1400" dirty="0"/>
              <a:t>11. Recording causes of FLW</a:t>
            </a:r>
          </a:p>
          <a:p>
            <a:pPr eaLnBrk="1" hangingPunct="1">
              <a:spcBef>
                <a:spcPct val="0"/>
              </a:spcBef>
              <a:buClr>
                <a:srgbClr val="00007D"/>
              </a:buClr>
              <a:buNone/>
            </a:pPr>
            <a:r>
              <a:rPr lang="en-US" altLang="en-US" sz="1400" dirty="0"/>
              <a:t>12. Review and assurance</a:t>
            </a:r>
          </a:p>
          <a:p>
            <a:pPr eaLnBrk="1" hangingPunct="1">
              <a:spcBef>
                <a:spcPct val="0"/>
              </a:spcBef>
              <a:buClr>
                <a:srgbClr val="00007D"/>
              </a:buClr>
              <a:buNone/>
            </a:pPr>
            <a:r>
              <a:rPr lang="en-US" altLang="en-US" sz="1400" dirty="0"/>
              <a:t>13. Reporting</a:t>
            </a:r>
          </a:p>
          <a:p>
            <a:pPr eaLnBrk="1" hangingPunct="1">
              <a:spcBef>
                <a:spcPct val="0"/>
              </a:spcBef>
              <a:buClr>
                <a:srgbClr val="00007D"/>
              </a:buClr>
              <a:buNone/>
            </a:pPr>
            <a:r>
              <a:rPr lang="en-US" altLang="en-US" sz="1400" dirty="0"/>
              <a:t>14. Setting targets and tracking changes over time</a:t>
            </a:r>
          </a:p>
        </p:txBody>
      </p:sp>
      <p:sp>
        <p:nvSpPr>
          <p:cNvPr id="3" name="Rectangle 6"/>
          <p:cNvSpPr/>
          <p:nvPr/>
        </p:nvSpPr>
        <p:spPr>
          <a:xfrm rot="10800000" flipV="1">
            <a:off x="707032" y="4344986"/>
            <a:ext cx="6980494" cy="457200"/>
          </a:xfrm>
          <a:prstGeom prst="rect">
            <a:avLst/>
          </a:prstGeom>
          <a:solidFill>
            <a:schemeClr val="accent2">
              <a:lumMod val="75000"/>
            </a:schemeClr>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defTabSz="457200">
              <a:buClr>
                <a:srgbClr val="00007D"/>
              </a:buClr>
              <a:buSzPct val="75000"/>
              <a:buFont typeface="Wingdings" pitchFamily="2" charset="2"/>
              <a:buNone/>
              <a:defRPr/>
            </a:pPr>
            <a:r>
              <a:rPr lang="en-US" altLang="en-US" sz="1600" b="1" dirty="0">
                <a:solidFill>
                  <a:srgbClr val="FFFFFF"/>
                </a:solidFill>
                <a:latin typeface="Arial" panose="020B0604020202020204" pitchFamily="34" charset="0"/>
                <a:cs typeface="Arial" panose="020B0604020202020204" pitchFamily="34" charset="0"/>
              </a:rPr>
              <a:t>PART III. Other requirements and recommendations</a:t>
            </a:r>
            <a:endParaRPr lang="en-US" altLang="en-US" sz="1600"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99769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p:nvPr/>
        </p:nvSpPr>
        <p:spPr>
          <a:xfrm rot="10800000" flipV="1">
            <a:off x="712694" y="3763693"/>
            <a:ext cx="7620000" cy="428152"/>
          </a:xfrm>
          <a:prstGeom prst="rect">
            <a:avLst/>
          </a:prstGeom>
          <a:solidFill>
            <a:schemeClr val="accent4"/>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defTabSz="457200">
              <a:defRPr/>
            </a:pPr>
            <a:r>
              <a:rPr lang="en-US" sz="1600" b="1" i="1" dirty="0">
                <a:solidFill>
                  <a:srgbClr val="FFFFFF"/>
                </a:solidFill>
              </a:rPr>
              <a:t>Guidance on FLW Quantification Methods </a:t>
            </a:r>
            <a:r>
              <a:rPr lang="en-US" sz="1600" b="1" dirty="0">
                <a:solidFill>
                  <a:srgbClr val="FFFFFF"/>
                </a:solidFill>
              </a:rPr>
              <a:t>(stand-alone supplementary document)</a:t>
            </a:r>
            <a:endParaRPr lang="en-US" sz="1600" b="1" dirty="0">
              <a:solidFill>
                <a:srgbClr val="FF0000"/>
              </a:solidFill>
            </a:endParaRPr>
          </a:p>
        </p:txBody>
      </p:sp>
      <p:sp>
        <p:nvSpPr>
          <p:cNvPr id="18" name="Rectangle 5"/>
          <p:cNvSpPr>
            <a:spLocks noChangeArrowheads="1"/>
          </p:cNvSpPr>
          <p:nvPr/>
        </p:nvSpPr>
        <p:spPr bwMode="auto">
          <a:xfrm flipV="1">
            <a:off x="712694" y="4191846"/>
            <a:ext cx="7620000" cy="2191437"/>
          </a:xfrm>
          <a:prstGeom prst="rect">
            <a:avLst/>
          </a:prstGeom>
          <a:solidFill>
            <a:srgbClr val="FFC000">
              <a:alpha val="20000"/>
            </a:srgbClr>
          </a:solidFill>
          <a:ln w="38100" algn="ctr">
            <a:solidFill>
              <a:srgbClr val="000000"/>
            </a:solidFill>
            <a:miter lim="800000"/>
            <a:headEnd/>
            <a:tailEnd/>
          </a:ln>
        </p:spPr>
        <p:txBody>
          <a:bodyPr rot="10800000" numCol="2" anchor="ctr"/>
          <a:lstStyle>
            <a:lvl1pPr marL="228600" indent="-228600" defTabSz="457200" eaLnBrk="0" hangingPunct="0">
              <a:spcBef>
                <a:spcPct val="20000"/>
              </a:spcBef>
              <a:buClr>
                <a:schemeClr val="bg2"/>
              </a:buClr>
              <a:buSzPct val="75000"/>
              <a:buFont typeface="Wingdings" pitchFamily="2" charset="2"/>
              <a:buChar char="n"/>
              <a:defRPr sz="2000">
                <a:solidFill>
                  <a:schemeClr val="tx1"/>
                </a:solidFill>
                <a:latin typeface="Arial" pitchFamily="34" charset="0"/>
              </a:defRPr>
            </a:lvl1pPr>
            <a:lvl2pPr marL="742950" indent="-285750" defTabSz="457200" eaLnBrk="0" hangingPunct="0">
              <a:spcBef>
                <a:spcPct val="20000"/>
              </a:spcBef>
              <a:buClr>
                <a:schemeClr val="accent2"/>
              </a:buClr>
              <a:buSzPct val="80000"/>
              <a:buFont typeface="Wingdings" pitchFamily="2" charset="2"/>
              <a:buChar char="¨"/>
              <a:defRPr>
                <a:solidFill>
                  <a:schemeClr val="tx1"/>
                </a:solidFill>
                <a:latin typeface="Arial" pitchFamily="34" charset="0"/>
              </a:defRPr>
            </a:lvl2pPr>
            <a:lvl3pPr marL="1143000" indent="-228600" defTabSz="457200" eaLnBrk="0" hangingPunct="0">
              <a:spcBef>
                <a:spcPct val="20000"/>
              </a:spcBef>
              <a:buClr>
                <a:schemeClr val="bg2"/>
              </a:buClr>
              <a:buSzPct val="65000"/>
              <a:buFont typeface="Wingdings" pitchFamily="2" charset="2"/>
              <a:buChar char="n"/>
              <a:defRPr sz="1600">
                <a:solidFill>
                  <a:schemeClr val="tx1"/>
                </a:solidFill>
                <a:latin typeface="Arial" pitchFamily="34" charset="0"/>
              </a:defRPr>
            </a:lvl3pPr>
            <a:lvl4pPr marL="1600200" indent="-228600" defTabSz="457200" eaLnBrk="0" hangingPunct="0">
              <a:spcBef>
                <a:spcPct val="20000"/>
              </a:spcBef>
              <a:buClr>
                <a:schemeClr val="accent2"/>
              </a:buClr>
              <a:buSzPct val="70000"/>
              <a:buFont typeface="Wingdings" pitchFamily="2" charset="2"/>
              <a:buChar char="¨"/>
              <a:defRPr sz="1400">
                <a:solidFill>
                  <a:schemeClr val="tx1"/>
                </a:solidFill>
                <a:latin typeface="Arial" pitchFamily="34" charset="0"/>
              </a:defRPr>
            </a:lvl4pPr>
            <a:lvl5pPr marL="2057400" indent="-228600" defTabSz="457200" eaLnBrk="0" hangingPunct="0">
              <a:spcBef>
                <a:spcPct val="20000"/>
              </a:spcBef>
              <a:buClr>
                <a:schemeClr val="bg2"/>
              </a:buClr>
              <a:buFont typeface="Wingdings" pitchFamily="2" charset="2"/>
              <a:buChar char="§"/>
              <a:defRPr sz="1400">
                <a:solidFill>
                  <a:schemeClr val="tx1"/>
                </a:solidFill>
                <a:latin typeface="Arial" pitchFamily="34" charset="0"/>
              </a:defRPr>
            </a:lvl5pPr>
            <a:lvl6pPr marL="25146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6pPr>
            <a:lvl7pPr marL="29718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7pPr>
            <a:lvl8pPr marL="34290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8pPr>
            <a:lvl9pPr marL="38862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9pPr>
          </a:lstStyle>
          <a:p>
            <a:pPr marL="0" indent="0" eaLnBrk="1" hangingPunct="1">
              <a:spcBef>
                <a:spcPct val="0"/>
              </a:spcBef>
              <a:buClr>
                <a:srgbClr val="00007D"/>
              </a:buClr>
              <a:buFont typeface="Wingdings" pitchFamily="2" charset="2"/>
              <a:buNone/>
            </a:pPr>
            <a:r>
              <a:rPr lang="en-US" altLang="en-US" sz="1400" dirty="0">
                <a:solidFill>
                  <a:srgbClr val="000000"/>
                </a:solidFill>
              </a:rPr>
              <a:t>Introduction</a:t>
            </a:r>
          </a:p>
          <a:p>
            <a:pPr marL="0" indent="0">
              <a:buNone/>
            </a:pPr>
            <a:endParaRPr lang="en-US" sz="900" dirty="0"/>
          </a:p>
          <a:p>
            <a:pPr marL="0" indent="0">
              <a:buNone/>
            </a:pPr>
            <a:r>
              <a:rPr lang="en-US" sz="1400" dirty="0"/>
              <a:t>Quantification Methods</a:t>
            </a:r>
          </a:p>
          <a:p>
            <a:pPr marL="0" indent="0">
              <a:buNone/>
            </a:pPr>
            <a:r>
              <a:rPr lang="en-US" sz="1400" dirty="0"/>
              <a:t>1.   Direct weighing</a:t>
            </a:r>
          </a:p>
          <a:p>
            <a:pPr marL="0" indent="0">
              <a:buNone/>
            </a:pPr>
            <a:r>
              <a:rPr lang="en-US" sz="1400" dirty="0"/>
              <a:t>2.   Counting</a:t>
            </a:r>
          </a:p>
          <a:p>
            <a:pPr marL="0" indent="0">
              <a:buNone/>
            </a:pPr>
            <a:r>
              <a:rPr lang="en-US" sz="1400" dirty="0"/>
              <a:t>3.   Assessing volume</a:t>
            </a:r>
          </a:p>
          <a:p>
            <a:pPr marL="0" indent="0">
              <a:buNone/>
            </a:pPr>
            <a:r>
              <a:rPr lang="en-US" sz="1400" dirty="0"/>
              <a:t>4.   Waste composition analysis</a:t>
            </a:r>
          </a:p>
          <a:p>
            <a:pPr marL="0" indent="0">
              <a:buNone/>
            </a:pPr>
            <a:r>
              <a:rPr lang="en-US" sz="1400" dirty="0"/>
              <a:t>5.   Records</a:t>
            </a:r>
          </a:p>
          <a:p>
            <a:pPr marL="0" indent="0">
              <a:buNone/>
            </a:pPr>
            <a:endParaRPr lang="en-US" sz="1400" dirty="0"/>
          </a:p>
          <a:p>
            <a:pPr marL="0" indent="0">
              <a:buNone/>
            </a:pPr>
            <a:r>
              <a:rPr lang="en-US" sz="1400" dirty="0"/>
              <a:t>6.   Diaries</a:t>
            </a:r>
          </a:p>
          <a:p>
            <a:pPr marL="0" indent="0">
              <a:buNone/>
            </a:pPr>
            <a:r>
              <a:rPr lang="en-US" sz="1400" dirty="0"/>
              <a:t>7.   Surveys</a:t>
            </a:r>
          </a:p>
          <a:p>
            <a:pPr marL="0" indent="0">
              <a:buNone/>
            </a:pPr>
            <a:r>
              <a:rPr lang="en-US" sz="1400" dirty="0"/>
              <a:t>8.   Mass balance</a:t>
            </a:r>
          </a:p>
          <a:p>
            <a:pPr marL="0" indent="0">
              <a:buNone/>
            </a:pPr>
            <a:r>
              <a:rPr lang="en-US" sz="1400" dirty="0"/>
              <a:t>9.   Modeling</a:t>
            </a:r>
          </a:p>
          <a:p>
            <a:pPr marL="0" indent="0">
              <a:buNone/>
            </a:pPr>
            <a:r>
              <a:rPr lang="en-US" sz="1400" dirty="0"/>
              <a:t>10. Proxy data</a:t>
            </a:r>
          </a:p>
          <a:p>
            <a:pPr marL="0" indent="0">
              <a:buNone/>
            </a:pPr>
            <a:endParaRPr lang="en-US" sz="1400" dirty="0"/>
          </a:p>
          <a:p>
            <a:pPr marL="0" indent="0">
              <a:buNone/>
            </a:pPr>
            <a:r>
              <a:rPr lang="en-US" sz="1400" dirty="0"/>
              <a:t>Appendix: Quantifying FLW if water is added</a:t>
            </a:r>
            <a:r>
              <a:rPr lang="en-US" altLang="en-US" sz="1400" dirty="0">
                <a:solidFill>
                  <a:srgbClr val="000000"/>
                </a:solidFill>
              </a:rPr>
              <a:t> </a:t>
            </a:r>
            <a:endParaRPr lang="en-US" altLang="en-US" sz="1000" dirty="0">
              <a:solidFill>
                <a:srgbClr val="000000"/>
              </a:solidFill>
            </a:endParaRPr>
          </a:p>
        </p:txBody>
      </p:sp>
      <p:sp>
        <p:nvSpPr>
          <p:cNvPr id="19" name="Rectangle 18"/>
          <p:cNvSpPr>
            <a:spLocks noChangeArrowheads="1"/>
          </p:cNvSpPr>
          <p:nvPr/>
        </p:nvSpPr>
        <p:spPr bwMode="auto">
          <a:xfrm flipV="1">
            <a:off x="712695" y="1572817"/>
            <a:ext cx="7619999" cy="1856181"/>
          </a:xfrm>
          <a:prstGeom prst="rect">
            <a:avLst/>
          </a:prstGeom>
          <a:solidFill>
            <a:srgbClr val="00ACA2">
              <a:alpha val="20000"/>
            </a:srgbClr>
          </a:solidFill>
          <a:ln w="38100" algn="ctr">
            <a:solidFill>
              <a:schemeClr val="tx1"/>
            </a:solidFill>
            <a:miter lim="800000"/>
            <a:headEnd/>
            <a:tailEnd/>
          </a:ln>
        </p:spPr>
        <p:txBody>
          <a:bodyPr rot="10800000" anchor="ctr"/>
          <a:lstStyle/>
          <a:p>
            <a:pPr algn="ctr" defTabSz="457200">
              <a:defRPr/>
            </a:pPr>
            <a:endParaRPr lang="en-US" dirty="0">
              <a:solidFill>
                <a:srgbClr val="FFFFFF"/>
              </a:solidFill>
              <a:latin typeface="Arial"/>
            </a:endParaRPr>
          </a:p>
        </p:txBody>
      </p:sp>
      <p:sp>
        <p:nvSpPr>
          <p:cNvPr id="20" name="Rectangle 19"/>
          <p:cNvSpPr/>
          <p:nvPr/>
        </p:nvSpPr>
        <p:spPr>
          <a:xfrm rot="10800000" flipV="1">
            <a:off x="712694" y="1447561"/>
            <a:ext cx="7620000" cy="268946"/>
          </a:xfrm>
          <a:prstGeom prst="rect">
            <a:avLst/>
          </a:prstGeom>
          <a:solidFill>
            <a:srgbClr val="00ACA2"/>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defTabSz="457200">
              <a:buClr>
                <a:srgbClr val="00007D"/>
              </a:buClr>
              <a:buSzPct val="75000"/>
              <a:buFont typeface="Wingdings" pitchFamily="2" charset="2"/>
              <a:buNone/>
              <a:defRPr/>
            </a:pPr>
            <a:r>
              <a:rPr lang="en-US" altLang="en-US" sz="1600" b="1" dirty="0">
                <a:solidFill>
                  <a:srgbClr val="FFFFFF"/>
                </a:solidFill>
                <a:cs typeface="Arial" charset="0"/>
              </a:rPr>
              <a:t>Appendix to the </a:t>
            </a:r>
            <a:r>
              <a:rPr lang="en-US" altLang="en-US" sz="1600" b="1" i="1" dirty="0">
                <a:solidFill>
                  <a:srgbClr val="FFFFFF"/>
                </a:solidFill>
                <a:cs typeface="Arial" charset="0"/>
              </a:rPr>
              <a:t>FLW Standard</a:t>
            </a:r>
            <a:endParaRPr lang="en-US" altLang="en-US" sz="1600" b="1" dirty="0">
              <a:solidFill>
                <a:srgbClr val="FFFFFF"/>
              </a:solidFill>
              <a:cs typeface="Arial" charset="0"/>
            </a:endParaRPr>
          </a:p>
        </p:txBody>
      </p:sp>
      <p:sp>
        <p:nvSpPr>
          <p:cNvPr id="21" name="TextBox 29"/>
          <p:cNvSpPr txBox="1">
            <a:spLocks noChangeArrowheads="1"/>
          </p:cNvSpPr>
          <p:nvPr/>
        </p:nvSpPr>
        <p:spPr bwMode="auto">
          <a:xfrm>
            <a:off x="788894" y="1842739"/>
            <a:ext cx="74676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defTabSz="457200" eaLnBrk="0" hangingPunct="0">
              <a:spcBef>
                <a:spcPct val="20000"/>
              </a:spcBef>
              <a:buClr>
                <a:schemeClr val="bg2"/>
              </a:buClr>
              <a:buSzPct val="75000"/>
              <a:buFont typeface="Wingdings" pitchFamily="2" charset="2"/>
              <a:buChar char="n"/>
              <a:defRPr sz="2000">
                <a:solidFill>
                  <a:schemeClr val="tx1"/>
                </a:solidFill>
                <a:latin typeface="Arial" pitchFamily="34" charset="0"/>
              </a:defRPr>
            </a:lvl1pPr>
            <a:lvl2pPr marL="742950" indent="-285750" defTabSz="457200" eaLnBrk="0" hangingPunct="0">
              <a:spcBef>
                <a:spcPct val="20000"/>
              </a:spcBef>
              <a:buClr>
                <a:schemeClr val="accent2"/>
              </a:buClr>
              <a:buSzPct val="80000"/>
              <a:buFont typeface="Wingdings" pitchFamily="2" charset="2"/>
              <a:buChar char="¨"/>
              <a:defRPr>
                <a:solidFill>
                  <a:schemeClr val="tx1"/>
                </a:solidFill>
                <a:latin typeface="Arial" pitchFamily="34" charset="0"/>
              </a:defRPr>
            </a:lvl2pPr>
            <a:lvl3pPr marL="1143000" indent="-228600" defTabSz="457200" eaLnBrk="0" hangingPunct="0">
              <a:spcBef>
                <a:spcPct val="20000"/>
              </a:spcBef>
              <a:buClr>
                <a:schemeClr val="bg2"/>
              </a:buClr>
              <a:buSzPct val="65000"/>
              <a:buFont typeface="Wingdings" pitchFamily="2" charset="2"/>
              <a:buChar char="n"/>
              <a:defRPr sz="1600">
                <a:solidFill>
                  <a:schemeClr val="tx1"/>
                </a:solidFill>
                <a:latin typeface="Arial" pitchFamily="34" charset="0"/>
              </a:defRPr>
            </a:lvl3pPr>
            <a:lvl4pPr marL="1600200" indent="-228600" defTabSz="457200" eaLnBrk="0" hangingPunct="0">
              <a:spcBef>
                <a:spcPct val="20000"/>
              </a:spcBef>
              <a:buClr>
                <a:schemeClr val="accent2"/>
              </a:buClr>
              <a:buSzPct val="70000"/>
              <a:buFont typeface="Wingdings" pitchFamily="2" charset="2"/>
              <a:buChar char="¨"/>
              <a:defRPr sz="1400">
                <a:solidFill>
                  <a:schemeClr val="tx1"/>
                </a:solidFill>
                <a:latin typeface="Arial" pitchFamily="34" charset="0"/>
              </a:defRPr>
            </a:lvl4pPr>
            <a:lvl5pPr marL="2057400" indent="-228600" defTabSz="457200" eaLnBrk="0" hangingPunct="0">
              <a:spcBef>
                <a:spcPct val="20000"/>
              </a:spcBef>
              <a:buClr>
                <a:schemeClr val="bg2"/>
              </a:buClr>
              <a:buFont typeface="Wingdings" pitchFamily="2" charset="2"/>
              <a:buChar char="§"/>
              <a:defRPr sz="1400">
                <a:solidFill>
                  <a:schemeClr val="tx1"/>
                </a:solidFill>
                <a:latin typeface="Arial" pitchFamily="34" charset="0"/>
              </a:defRPr>
            </a:lvl5pPr>
            <a:lvl6pPr marL="25146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6pPr>
            <a:lvl7pPr marL="29718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7pPr>
            <a:lvl8pPr marL="34290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8pPr>
            <a:lvl9pPr marL="3886200" indent="-228600" defTabSz="457200" eaLnBrk="0" fontAlgn="base" hangingPunct="0">
              <a:spcBef>
                <a:spcPct val="20000"/>
              </a:spcBef>
              <a:spcAft>
                <a:spcPct val="0"/>
              </a:spcAft>
              <a:buClr>
                <a:schemeClr val="bg2"/>
              </a:buClr>
              <a:buFont typeface="Wingdings" pitchFamily="2" charset="2"/>
              <a:buChar char="§"/>
              <a:defRPr sz="1400">
                <a:solidFill>
                  <a:schemeClr val="tx1"/>
                </a:solidFill>
                <a:latin typeface="Arial" pitchFamily="34" charset="0"/>
              </a:defRPr>
            </a:lvl9pPr>
          </a:lstStyle>
          <a:p>
            <a:pPr marL="0" lvl="0" indent="0">
              <a:spcBef>
                <a:spcPts val="600"/>
              </a:spcBef>
              <a:buNone/>
            </a:pPr>
            <a:r>
              <a:rPr lang="en-US" sz="1400" dirty="0">
                <a:solidFill>
                  <a:srgbClr val="000000"/>
                </a:solidFill>
                <a:cs typeface="Tahoma" pitchFamily="34" charset="0"/>
              </a:rPr>
              <a:t>A. </a:t>
            </a:r>
            <a:r>
              <a:rPr lang="en-US" sz="1400" dirty="0"/>
              <a:t>Approaches to sampling and scaling up data</a:t>
            </a:r>
          </a:p>
          <a:p>
            <a:pPr marL="0" lvl="0" indent="0">
              <a:spcBef>
                <a:spcPts val="600"/>
              </a:spcBef>
              <a:buNone/>
            </a:pPr>
            <a:r>
              <a:rPr lang="en-US" sz="1400" dirty="0"/>
              <a:t>B. Separating material types: data sources for conversion factors applied to individual items</a:t>
            </a:r>
          </a:p>
          <a:p>
            <a:pPr marL="0" lvl="0" indent="0">
              <a:spcBef>
                <a:spcPts val="600"/>
              </a:spcBef>
              <a:buNone/>
            </a:pPr>
            <a:r>
              <a:rPr lang="en-US" sz="1400" dirty="0"/>
              <a:t>C. Normalizing data</a:t>
            </a:r>
          </a:p>
          <a:p>
            <a:pPr marL="0" indent="0">
              <a:spcBef>
                <a:spcPts val="600"/>
              </a:spcBef>
              <a:buNone/>
            </a:pPr>
            <a:r>
              <a:rPr lang="en-US" sz="1400" dirty="0"/>
              <a:t>D. Expressing weight of FLW in other terms or units of measurement</a:t>
            </a:r>
          </a:p>
          <a:p>
            <a:pPr marL="0" indent="0">
              <a:spcBef>
                <a:spcPts val="600"/>
              </a:spcBef>
              <a:buNone/>
            </a:pPr>
            <a:r>
              <a:rPr lang="en-US" sz="1400" dirty="0"/>
              <a:t>E.  Quantifying and reporting the weight of food rescued</a:t>
            </a:r>
          </a:p>
        </p:txBody>
      </p:sp>
      <p:sp>
        <p:nvSpPr>
          <p:cNvPr id="8" name="Title 2"/>
          <p:cNvSpPr txBox="1">
            <a:spLocks/>
          </p:cNvSpPr>
          <p:nvPr/>
        </p:nvSpPr>
        <p:spPr>
          <a:xfrm>
            <a:off x="609600" y="376518"/>
            <a:ext cx="8458200" cy="93387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z="2400" b="1" dirty="0">
                <a:solidFill>
                  <a:srgbClr val="FFC000"/>
                </a:solidFill>
                <a:latin typeface="+mn-lt"/>
              </a:rPr>
              <a:t>TABLE OF CONTENTS: </a:t>
            </a:r>
            <a:r>
              <a:rPr lang="en-US" altLang="en-US" sz="2400" b="1" i="1" dirty="0">
                <a:solidFill>
                  <a:srgbClr val="FFC000"/>
                </a:solidFill>
                <a:latin typeface="+mn-lt"/>
              </a:rPr>
              <a:t>FLW STANDARD </a:t>
            </a:r>
            <a:r>
              <a:rPr lang="en-US" altLang="en-US" sz="2400" b="1" dirty="0">
                <a:solidFill>
                  <a:srgbClr val="FFC000"/>
                </a:solidFill>
                <a:latin typeface="+mn-lt"/>
              </a:rPr>
              <a:t>(APPENDIX) </a:t>
            </a:r>
          </a:p>
          <a:p>
            <a:r>
              <a:rPr lang="en-US" altLang="en-US" sz="2400" b="1" dirty="0">
                <a:solidFill>
                  <a:srgbClr val="FFC000"/>
                </a:solidFill>
                <a:latin typeface="+mn-lt"/>
              </a:rPr>
              <a:t>&amp; </a:t>
            </a:r>
            <a:r>
              <a:rPr lang="en-US" altLang="en-US" sz="2400" b="1" i="1" dirty="0">
                <a:solidFill>
                  <a:srgbClr val="FFC000"/>
                </a:solidFill>
                <a:latin typeface="+mn-lt"/>
              </a:rPr>
              <a:t>GUIDANCE ON FLW QUANTIFICATION METHODS</a:t>
            </a:r>
            <a:endParaRPr lang="en-US" altLang="en-US" sz="2400" b="1" dirty="0">
              <a:solidFill>
                <a:srgbClr val="FFC000"/>
              </a:solidFill>
              <a:latin typeface="+mn-lt"/>
            </a:endParaRPr>
          </a:p>
        </p:txBody>
      </p:sp>
    </p:spTree>
    <p:extLst>
      <p:ext uri="{BB962C8B-B14F-4D97-AF65-F5344CB8AC3E}">
        <p14:creationId xmlns:p14="http://schemas.microsoft.com/office/powerpoint/2010/main" val="204225634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8530" y="928098"/>
            <a:ext cx="7525870" cy="6740307"/>
          </a:xfrm>
          <a:prstGeom prst="rect">
            <a:avLst/>
          </a:prstGeom>
          <a:noFill/>
        </p:spPr>
        <p:txBody>
          <a:bodyPr wrap="square" rtlCol="0">
            <a:spAutoFit/>
          </a:bodyPr>
          <a:lstStyle/>
          <a:p>
            <a:pPr marL="342900" indent="-342900">
              <a:buFont typeface="Arial" panose="020B0604020202020204" pitchFamily="34" charset="0"/>
              <a:buChar char="•"/>
            </a:pPr>
            <a:r>
              <a:rPr lang="en-US" sz="1600" dirty="0"/>
              <a:t>The </a:t>
            </a:r>
            <a:r>
              <a:rPr lang="en-US" sz="1600" i="1" dirty="0"/>
              <a:t>FLW Standard </a:t>
            </a:r>
            <a:r>
              <a:rPr lang="en-US" sz="1600" dirty="0"/>
              <a:t>provides consistent language for describing the scope of an FLW inventory.</a:t>
            </a:r>
          </a:p>
          <a:p>
            <a:pPr marL="342900" indent="-342900">
              <a:buFont typeface="Arial" panose="020B0604020202020204" pitchFamily="34" charset="0"/>
              <a:buChar char="•"/>
            </a:pPr>
            <a:endParaRPr lang="en-US" sz="1600" b="1" dirty="0"/>
          </a:p>
          <a:p>
            <a:pPr marL="342900" indent="-342900">
              <a:buFont typeface="Arial" panose="020B0604020202020204" pitchFamily="34" charset="0"/>
              <a:buChar char="•"/>
            </a:pPr>
            <a:r>
              <a:rPr lang="en-US" sz="1600" dirty="0"/>
              <a:t>The Standard does not prescribe a particular definition for “food loss and waste.” Rather it defines what the possible components of “food loss and waste” could be in terms of possible material types (i.e., food and/or associated inedible parts) and destinations (where material removed from the food supply chain is directed). It allows an entity to select which combination of material types and destinations it considers to be “food loss and waste”</a:t>
            </a:r>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r>
              <a:rPr lang="en-US" sz="1600" dirty="0"/>
              <a:t>We have created a template to graphically show the 5 dimensions of scope (including possible components of “material type” and “destinations”)</a:t>
            </a:r>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r>
              <a:rPr lang="en-US" sz="1600" dirty="0"/>
              <a:t>These slides show you how to customize this template and create a graphic that you can use to easily describe your scope using the </a:t>
            </a:r>
            <a:r>
              <a:rPr lang="en-US" sz="1600" i="1" dirty="0"/>
              <a:t>FLW Standard</a:t>
            </a:r>
            <a:endParaRPr lang="en-US" sz="1600" dirty="0"/>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r>
              <a:rPr lang="en-US" sz="1600" dirty="0"/>
              <a:t>Also included in this set of slides is a sample showing how you can use this template to describe the scope</a:t>
            </a:r>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r>
              <a:rPr lang="en-US" sz="1600" dirty="0"/>
              <a:t>The Appendix includes definitions (material types, destinations and the boundary), the 8 reporting requirements, and </a:t>
            </a:r>
            <a:r>
              <a:rPr lang="en-US" sz="1600" i="1" dirty="0"/>
              <a:t>FLW Standard’s </a:t>
            </a:r>
            <a:r>
              <a:rPr lang="en-US" sz="1600" dirty="0"/>
              <a:t>Table of Contents</a:t>
            </a:r>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3" name="Rectangle 2"/>
          <p:cNvSpPr/>
          <p:nvPr/>
        </p:nvSpPr>
        <p:spPr>
          <a:xfrm>
            <a:off x="1008529" y="266139"/>
            <a:ext cx="7409330" cy="424732"/>
          </a:xfrm>
          <a:prstGeom prst="rect">
            <a:avLst/>
          </a:prstGeom>
        </p:spPr>
        <p:txBody>
          <a:bodyPr wrap="square">
            <a:spAutoFit/>
          </a:bodyPr>
          <a:lstStyle/>
          <a:p>
            <a:pPr defTabSz="457200">
              <a:lnSpc>
                <a:spcPct val="90000"/>
              </a:lnSpc>
            </a:pPr>
            <a:r>
              <a:rPr lang="en-US" sz="2400" b="1" dirty="0">
                <a:solidFill>
                  <a:srgbClr val="FFC000"/>
                </a:solidFill>
              </a:rPr>
              <a:t>HOW TO USE THIS SET OF SLIDES</a:t>
            </a:r>
          </a:p>
        </p:txBody>
      </p:sp>
    </p:spTree>
    <p:extLst>
      <p:ext uri="{BB962C8B-B14F-4D97-AF65-F5344CB8AC3E}">
        <p14:creationId xmlns:p14="http://schemas.microsoft.com/office/powerpoint/2010/main" val="2937722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2176" t="13487" r="2208" b="15648"/>
          <a:stretch/>
        </p:blipFill>
        <p:spPr>
          <a:xfrm>
            <a:off x="557560" y="561704"/>
            <a:ext cx="8073483" cy="1334004"/>
          </a:xfrm>
          <a:prstGeom prst="rect">
            <a:avLst/>
          </a:prstGeom>
        </p:spPr>
      </p:pic>
      <p:sp>
        <p:nvSpPr>
          <p:cNvPr id="5" name="object 6"/>
          <p:cNvSpPr/>
          <p:nvPr/>
        </p:nvSpPr>
        <p:spPr>
          <a:xfrm>
            <a:off x="2237530" y="1897172"/>
            <a:ext cx="110835" cy="315572"/>
          </a:xfrm>
          <a:custGeom>
            <a:avLst/>
            <a:gdLst/>
            <a:ahLst/>
            <a:cxnLst/>
            <a:rect l="l" t="t" r="r" b="b"/>
            <a:pathLst>
              <a:path w="91439" h="260350">
                <a:moveTo>
                  <a:pt x="0" y="0"/>
                </a:moveTo>
                <a:lnTo>
                  <a:pt x="0" y="259981"/>
                </a:lnTo>
                <a:lnTo>
                  <a:pt x="91440" y="259981"/>
                </a:lnTo>
              </a:path>
            </a:pathLst>
          </a:custGeom>
          <a:ln w="19050">
            <a:solidFill>
              <a:srgbClr val="638840"/>
            </a:solidFill>
          </a:ln>
        </p:spPr>
        <p:txBody>
          <a:bodyPr wrap="square" lIns="0" tIns="0" rIns="0" bIns="0" rtlCol="0"/>
          <a:lstStyle/>
          <a:p>
            <a:endParaRPr/>
          </a:p>
        </p:txBody>
      </p:sp>
      <p:sp>
        <p:nvSpPr>
          <p:cNvPr id="6" name="object 7"/>
          <p:cNvSpPr/>
          <p:nvPr/>
        </p:nvSpPr>
        <p:spPr>
          <a:xfrm>
            <a:off x="2237530" y="2217547"/>
            <a:ext cx="110835" cy="378686"/>
          </a:xfrm>
          <a:custGeom>
            <a:avLst/>
            <a:gdLst/>
            <a:ahLst/>
            <a:cxnLst/>
            <a:rect l="l" t="t" r="r" b="b"/>
            <a:pathLst>
              <a:path w="91439" h="312420">
                <a:moveTo>
                  <a:pt x="0" y="0"/>
                </a:moveTo>
                <a:lnTo>
                  <a:pt x="0" y="312051"/>
                </a:lnTo>
                <a:lnTo>
                  <a:pt x="91440" y="312051"/>
                </a:lnTo>
              </a:path>
            </a:pathLst>
          </a:custGeom>
          <a:ln w="19050">
            <a:solidFill>
              <a:schemeClr val="accent6">
                <a:lumMod val="75000"/>
              </a:schemeClr>
            </a:solidFill>
          </a:ln>
        </p:spPr>
        <p:txBody>
          <a:bodyPr wrap="square" lIns="0" tIns="0" rIns="0" bIns="0" rtlCol="0"/>
          <a:lstStyle/>
          <a:p>
            <a:endParaRPr/>
          </a:p>
        </p:txBody>
      </p:sp>
      <p:sp>
        <p:nvSpPr>
          <p:cNvPr id="7" name="object 6"/>
          <p:cNvSpPr/>
          <p:nvPr/>
        </p:nvSpPr>
        <p:spPr>
          <a:xfrm>
            <a:off x="591747" y="1897170"/>
            <a:ext cx="238366" cy="560353"/>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30" name="object 6"/>
          <p:cNvSpPr/>
          <p:nvPr/>
        </p:nvSpPr>
        <p:spPr>
          <a:xfrm>
            <a:off x="5530639" y="2912908"/>
            <a:ext cx="127780" cy="1301266"/>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33" name="object 6"/>
          <p:cNvSpPr/>
          <p:nvPr/>
        </p:nvSpPr>
        <p:spPr>
          <a:xfrm>
            <a:off x="7193164" y="1897169"/>
            <a:ext cx="123231" cy="1146053"/>
          </a:xfrm>
          <a:custGeom>
            <a:avLst/>
            <a:gdLst/>
            <a:ahLst/>
            <a:cxnLst/>
            <a:rect l="l" t="t" r="r" b="b"/>
            <a:pathLst>
              <a:path w="91439" h="260350">
                <a:moveTo>
                  <a:pt x="0" y="0"/>
                </a:moveTo>
                <a:lnTo>
                  <a:pt x="0" y="259981"/>
                </a:lnTo>
                <a:lnTo>
                  <a:pt x="91440" y="259981"/>
                </a:lnTo>
              </a:path>
            </a:pathLst>
          </a:custGeom>
          <a:ln w="19050">
            <a:solidFill>
              <a:srgbClr val="638840"/>
            </a:solidFill>
          </a:ln>
        </p:spPr>
        <p:txBody>
          <a:bodyPr wrap="square" lIns="0" tIns="0" rIns="0" bIns="0" rtlCol="0"/>
          <a:lstStyle/>
          <a:p>
            <a:endParaRPr/>
          </a:p>
        </p:txBody>
      </p:sp>
      <p:sp>
        <p:nvSpPr>
          <p:cNvPr id="3" name="Rectangle 2"/>
          <p:cNvSpPr/>
          <p:nvPr/>
        </p:nvSpPr>
        <p:spPr>
          <a:xfrm>
            <a:off x="716229" y="2061814"/>
            <a:ext cx="1281954" cy="830997"/>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200" dirty="0">
                <a:solidFill>
                  <a:schemeClr val="tx1"/>
                </a:solidFill>
                <a:latin typeface="Arial" charset="0"/>
                <a:ea typeface="Arial" charset="0"/>
                <a:cs typeface="Arial" charset="0"/>
              </a:rPr>
              <a:t>(insert timeframe)</a:t>
            </a:r>
          </a:p>
        </p:txBody>
      </p:sp>
      <p:sp>
        <p:nvSpPr>
          <p:cNvPr id="46" name="Rectangle 45"/>
          <p:cNvSpPr/>
          <p:nvPr/>
        </p:nvSpPr>
        <p:spPr>
          <a:xfrm>
            <a:off x="2362012" y="2061814"/>
            <a:ext cx="1281954" cy="293275"/>
          </a:xfrm>
          <a:prstGeom prst="rect">
            <a:avLst/>
          </a:pr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lumMod val="75000"/>
                  </a:schemeClr>
                </a:solidFill>
                <a:latin typeface="Arial" charset="0"/>
                <a:ea typeface="Arial" charset="0"/>
                <a:cs typeface="Arial" charset="0"/>
              </a:rPr>
              <a:t>Food</a:t>
            </a:r>
          </a:p>
        </p:txBody>
      </p:sp>
      <p:sp>
        <p:nvSpPr>
          <p:cNvPr id="49" name="Rectangle 48"/>
          <p:cNvSpPr/>
          <p:nvPr/>
        </p:nvSpPr>
        <p:spPr>
          <a:xfrm>
            <a:off x="2362012" y="2457523"/>
            <a:ext cx="1281954"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3"/>
                </a:solidFill>
                <a:latin typeface="Arial" charset="0"/>
                <a:ea typeface="Arial" charset="0"/>
                <a:cs typeface="Arial" charset="0"/>
              </a:rPr>
              <a:t>Inedible parts</a:t>
            </a:r>
          </a:p>
        </p:txBody>
      </p:sp>
      <p:sp>
        <p:nvSpPr>
          <p:cNvPr id="50" name="Rectangle 49"/>
          <p:cNvSpPr/>
          <p:nvPr/>
        </p:nvSpPr>
        <p:spPr>
          <a:xfrm>
            <a:off x="3998742" y="2103102"/>
            <a:ext cx="1281954"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3"/>
                </a:solidFill>
                <a:latin typeface="Arial" charset="0"/>
                <a:ea typeface="Arial" charset="0"/>
                <a:cs typeface="Arial" charset="0"/>
              </a:rPr>
              <a:t>Animal Feed</a:t>
            </a:r>
          </a:p>
        </p:txBody>
      </p:sp>
      <p:sp>
        <p:nvSpPr>
          <p:cNvPr id="51" name="object 6"/>
          <p:cNvSpPr/>
          <p:nvPr/>
        </p:nvSpPr>
        <p:spPr>
          <a:xfrm>
            <a:off x="3872709" y="1897172"/>
            <a:ext cx="110835" cy="315572"/>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52" name="Rectangle 51"/>
          <p:cNvSpPr/>
          <p:nvPr/>
        </p:nvSpPr>
        <p:spPr>
          <a:xfrm>
            <a:off x="3998742" y="2500752"/>
            <a:ext cx="1281954" cy="473911"/>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3"/>
                </a:solidFill>
                <a:latin typeface="Arial" charset="0"/>
                <a:ea typeface="Arial" charset="0"/>
                <a:cs typeface="Arial" charset="0"/>
              </a:rPr>
              <a:t>Biomaterial/</a:t>
            </a:r>
            <a:br>
              <a:rPr lang="en-US" sz="1200" dirty="0">
                <a:solidFill>
                  <a:schemeClr val="accent3"/>
                </a:solidFill>
                <a:latin typeface="Arial" charset="0"/>
                <a:ea typeface="Arial" charset="0"/>
                <a:cs typeface="Arial" charset="0"/>
              </a:rPr>
            </a:br>
            <a:r>
              <a:rPr lang="en-US" sz="1200" dirty="0">
                <a:solidFill>
                  <a:schemeClr val="accent3"/>
                </a:solidFill>
                <a:latin typeface="Arial" charset="0"/>
                <a:ea typeface="Arial" charset="0"/>
                <a:cs typeface="Arial" charset="0"/>
              </a:rPr>
              <a:t>processing</a:t>
            </a:r>
          </a:p>
        </p:txBody>
      </p:sp>
      <p:sp>
        <p:nvSpPr>
          <p:cNvPr id="53" name="object 6"/>
          <p:cNvSpPr/>
          <p:nvPr/>
        </p:nvSpPr>
        <p:spPr>
          <a:xfrm>
            <a:off x="3872709" y="2023028"/>
            <a:ext cx="126031" cy="678341"/>
          </a:xfrm>
          <a:custGeom>
            <a:avLst/>
            <a:gdLst/>
            <a:ahLst/>
            <a:cxnLst/>
            <a:rect l="l" t="t" r="r" b="b"/>
            <a:pathLst>
              <a:path w="91439" h="260350">
                <a:moveTo>
                  <a:pt x="0" y="0"/>
                </a:moveTo>
                <a:lnTo>
                  <a:pt x="0" y="259981"/>
                </a:lnTo>
                <a:lnTo>
                  <a:pt x="91440" y="259981"/>
                </a:lnTo>
              </a:path>
            </a:pathLst>
          </a:custGeom>
          <a:ln w="19050">
            <a:solidFill>
              <a:schemeClr val="accent6">
                <a:lumMod val="75000"/>
              </a:schemeClr>
            </a:solidFill>
          </a:ln>
        </p:spPr>
        <p:txBody>
          <a:bodyPr wrap="square" lIns="0" tIns="0" rIns="0" bIns="0" rtlCol="0"/>
          <a:lstStyle/>
          <a:p>
            <a:endParaRPr dirty="0"/>
          </a:p>
        </p:txBody>
      </p:sp>
      <p:sp>
        <p:nvSpPr>
          <p:cNvPr id="54" name="Rectangle 53"/>
          <p:cNvSpPr/>
          <p:nvPr/>
        </p:nvSpPr>
        <p:spPr>
          <a:xfrm>
            <a:off x="3998742" y="3083150"/>
            <a:ext cx="1281954" cy="473911"/>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3"/>
                </a:solidFill>
                <a:latin typeface="Arial" charset="0"/>
                <a:ea typeface="Arial" charset="0"/>
                <a:cs typeface="Arial" charset="0"/>
              </a:rPr>
              <a:t>Co/anaerobic digestion</a:t>
            </a:r>
          </a:p>
        </p:txBody>
      </p:sp>
      <p:sp>
        <p:nvSpPr>
          <p:cNvPr id="55" name="object 6"/>
          <p:cNvSpPr/>
          <p:nvPr/>
        </p:nvSpPr>
        <p:spPr>
          <a:xfrm>
            <a:off x="3872709" y="2605426"/>
            <a:ext cx="126031" cy="678341"/>
          </a:xfrm>
          <a:custGeom>
            <a:avLst/>
            <a:gdLst/>
            <a:ahLst/>
            <a:cxnLst/>
            <a:rect l="l" t="t" r="r" b="b"/>
            <a:pathLst>
              <a:path w="91439" h="260350">
                <a:moveTo>
                  <a:pt x="0" y="0"/>
                </a:moveTo>
                <a:lnTo>
                  <a:pt x="0" y="259981"/>
                </a:lnTo>
                <a:lnTo>
                  <a:pt x="91440" y="259981"/>
                </a:lnTo>
              </a:path>
            </a:pathLst>
          </a:custGeom>
          <a:ln w="19050">
            <a:solidFill>
              <a:schemeClr val="accent6">
                <a:lumMod val="75000"/>
              </a:schemeClr>
            </a:solidFill>
          </a:ln>
        </p:spPr>
        <p:txBody>
          <a:bodyPr wrap="square" lIns="0" tIns="0" rIns="0" bIns="0" rtlCol="0"/>
          <a:lstStyle/>
          <a:p>
            <a:endParaRPr dirty="0"/>
          </a:p>
        </p:txBody>
      </p:sp>
      <p:sp>
        <p:nvSpPr>
          <p:cNvPr id="56" name="Rectangle 55"/>
          <p:cNvSpPr/>
          <p:nvPr/>
        </p:nvSpPr>
        <p:spPr>
          <a:xfrm>
            <a:off x="3998742" y="3657510"/>
            <a:ext cx="1281954"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accent3"/>
                </a:solidFill>
                <a:latin typeface="Arial" charset="0"/>
                <a:ea typeface="Arial" charset="0"/>
                <a:cs typeface="Arial" charset="0"/>
              </a:rPr>
              <a:t>Compost/aerobic</a:t>
            </a:r>
          </a:p>
        </p:txBody>
      </p:sp>
      <p:sp>
        <p:nvSpPr>
          <p:cNvPr id="57" name="object 6"/>
          <p:cNvSpPr/>
          <p:nvPr/>
        </p:nvSpPr>
        <p:spPr>
          <a:xfrm>
            <a:off x="3872709" y="3088739"/>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58" name="Rectangle 57"/>
          <p:cNvSpPr/>
          <p:nvPr/>
        </p:nvSpPr>
        <p:spPr>
          <a:xfrm>
            <a:off x="3998742" y="4017232"/>
            <a:ext cx="1281954" cy="473911"/>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3"/>
                </a:solidFill>
                <a:latin typeface="Arial" charset="0"/>
                <a:ea typeface="Arial" charset="0"/>
                <a:cs typeface="Arial" charset="0"/>
              </a:rPr>
              <a:t>Controlled combustion</a:t>
            </a:r>
          </a:p>
        </p:txBody>
      </p:sp>
      <p:sp>
        <p:nvSpPr>
          <p:cNvPr id="59" name="object 6"/>
          <p:cNvSpPr/>
          <p:nvPr/>
        </p:nvSpPr>
        <p:spPr>
          <a:xfrm>
            <a:off x="3872709" y="3579436"/>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60" name="Rectangle 59"/>
          <p:cNvSpPr/>
          <p:nvPr/>
        </p:nvSpPr>
        <p:spPr>
          <a:xfrm>
            <a:off x="3998742" y="4602786"/>
            <a:ext cx="1281954"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accent3"/>
                </a:solidFill>
                <a:latin typeface="Arial" charset="0"/>
                <a:ea typeface="Arial" charset="0"/>
                <a:cs typeface="Arial" charset="0"/>
              </a:rPr>
              <a:t>Land application</a:t>
            </a:r>
          </a:p>
        </p:txBody>
      </p:sp>
      <p:sp>
        <p:nvSpPr>
          <p:cNvPr id="61" name="object 6"/>
          <p:cNvSpPr/>
          <p:nvPr/>
        </p:nvSpPr>
        <p:spPr>
          <a:xfrm>
            <a:off x="3872709" y="4079391"/>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62" name="Rectangle 61"/>
          <p:cNvSpPr/>
          <p:nvPr/>
        </p:nvSpPr>
        <p:spPr>
          <a:xfrm>
            <a:off x="3998742" y="5000547"/>
            <a:ext cx="1281954" cy="293275"/>
          </a:xfrm>
          <a:prstGeom prst="rect">
            <a:avLst/>
          </a:pr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bg2">
                    <a:lumMod val="75000"/>
                  </a:schemeClr>
                </a:solidFill>
                <a:latin typeface="Arial" charset="0"/>
                <a:ea typeface="Arial" charset="0"/>
                <a:cs typeface="Arial" charset="0"/>
              </a:rPr>
              <a:t>Landfill</a:t>
            </a:r>
          </a:p>
        </p:txBody>
      </p:sp>
      <p:sp>
        <p:nvSpPr>
          <p:cNvPr id="63" name="object 6"/>
          <p:cNvSpPr/>
          <p:nvPr/>
        </p:nvSpPr>
        <p:spPr>
          <a:xfrm>
            <a:off x="3872709" y="4477152"/>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66" name="Rectangle 65"/>
          <p:cNvSpPr/>
          <p:nvPr/>
        </p:nvSpPr>
        <p:spPr>
          <a:xfrm>
            <a:off x="3998742" y="5422119"/>
            <a:ext cx="1281954"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accent3"/>
                </a:solidFill>
                <a:latin typeface="Arial" charset="0"/>
                <a:ea typeface="Arial" charset="0"/>
                <a:cs typeface="Arial" charset="0"/>
              </a:rPr>
              <a:t>Not harvested</a:t>
            </a:r>
          </a:p>
        </p:txBody>
      </p:sp>
      <p:sp>
        <p:nvSpPr>
          <p:cNvPr id="67" name="object 6"/>
          <p:cNvSpPr/>
          <p:nvPr/>
        </p:nvSpPr>
        <p:spPr>
          <a:xfrm>
            <a:off x="3872709" y="4898724"/>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68" name="Rectangle 67"/>
          <p:cNvSpPr/>
          <p:nvPr/>
        </p:nvSpPr>
        <p:spPr>
          <a:xfrm>
            <a:off x="3998742" y="5824454"/>
            <a:ext cx="1281954"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accent3"/>
                </a:solidFill>
                <a:latin typeface="Arial" charset="0"/>
                <a:ea typeface="Arial" charset="0"/>
                <a:cs typeface="Arial" charset="0"/>
              </a:rPr>
              <a:t>Refuse/discards</a:t>
            </a:r>
          </a:p>
        </p:txBody>
      </p:sp>
      <p:sp>
        <p:nvSpPr>
          <p:cNvPr id="69" name="object 6"/>
          <p:cNvSpPr/>
          <p:nvPr/>
        </p:nvSpPr>
        <p:spPr>
          <a:xfrm>
            <a:off x="3872709" y="5301059"/>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70" name="Rectangle 69"/>
          <p:cNvSpPr/>
          <p:nvPr/>
        </p:nvSpPr>
        <p:spPr>
          <a:xfrm>
            <a:off x="3998742" y="6238789"/>
            <a:ext cx="1281954"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accent3"/>
                </a:solidFill>
                <a:latin typeface="Arial" charset="0"/>
                <a:ea typeface="Arial" charset="0"/>
                <a:cs typeface="Arial" charset="0"/>
              </a:rPr>
              <a:t>Sewer</a:t>
            </a:r>
          </a:p>
        </p:txBody>
      </p:sp>
      <p:sp>
        <p:nvSpPr>
          <p:cNvPr id="71" name="object 6"/>
          <p:cNvSpPr/>
          <p:nvPr/>
        </p:nvSpPr>
        <p:spPr>
          <a:xfrm>
            <a:off x="3872709" y="5715394"/>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80" name="Rectangle 79"/>
          <p:cNvSpPr/>
          <p:nvPr/>
        </p:nvSpPr>
        <p:spPr>
          <a:xfrm>
            <a:off x="7316396" y="2052752"/>
            <a:ext cx="1281954" cy="2363897"/>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 dirty="0">
                <a:solidFill>
                  <a:prstClr val="black"/>
                </a:solidFill>
                <a:latin typeface="Arial" charset="0"/>
                <a:ea typeface="Arial" charset="0"/>
                <a:cs typeface="Arial" charset="0"/>
              </a:rPr>
              <a:t>Pre-harvest losses and the weight of product packaging is excluded from the weight of FLW</a:t>
            </a:r>
            <a:r>
              <a:rPr lang="en-US" sz="1200" dirty="0">
                <a:solidFill>
                  <a:prstClr val="black"/>
                </a:solidFill>
                <a:latin typeface="Arial" charset="0"/>
                <a:ea typeface="Arial" charset="0"/>
                <a:cs typeface="Arial" charset="0"/>
              </a:rPr>
              <a:t>.</a:t>
            </a:r>
          </a:p>
          <a:p>
            <a:pPr algn="ctr"/>
            <a:endParaRPr lang="en-US" sz="1200" dirty="0">
              <a:solidFill>
                <a:prstClr val="black"/>
              </a:solidFill>
              <a:latin typeface="Arial" charset="0"/>
              <a:ea typeface="Arial" charset="0"/>
              <a:cs typeface="Arial" charset="0"/>
            </a:endParaRPr>
          </a:p>
          <a:p>
            <a:pPr algn="ctr"/>
            <a:r>
              <a:rPr lang="en-US" sz="1200" dirty="0">
                <a:solidFill>
                  <a:prstClr val="black"/>
                </a:solidFill>
                <a:latin typeface="Arial" charset="0"/>
                <a:ea typeface="Arial" charset="0"/>
                <a:cs typeface="Arial" charset="0"/>
              </a:rPr>
              <a:t>(</a:t>
            </a:r>
            <a:r>
              <a:rPr lang="en-US" sz="1200" dirty="0">
                <a:solidFill>
                  <a:schemeClr val="tx1"/>
                </a:solidFill>
                <a:latin typeface="Arial" charset="0"/>
                <a:ea typeface="Arial" charset="0"/>
                <a:cs typeface="Arial" charset="0"/>
              </a:rPr>
              <a:t>modify and/or insert additional relevant text)</a:t>
            </a:r>
          </a:p>
        </p:txBody>
      </p:sp>
      <p:sp>
        <p:nvSpPr>
          <p:cNvPr id="84" name="Rectangle 83"/>
          <p:cNvSpPr/>
          <p:nvPr/>
        </p:nvSpPr>
        <p:spPr>
          <a:xfrm>
            <a:off x="402455" y="116270"/>
            <a:ext cx="9037380" cy="424732"/>
          </a:xfrm>
          <a:prstGeom prst="rect">
            <a:avLst/>
          </a:prstGeom>
        </p:spPr>
        <p:txBody>
          <a:bodyPr wrap="square">
            <a:spAutoFit/>
          </a:bodyPr>
          <a:lstStyle/>
          <a:p>
            <a:pPr defTabSz="457200">
              <a:lnSpc>
                <a:spcPct val="90000"/>
              </a:lnSpc>
            </a:pPr>
            <a:r>
              <a:rPr lang="en-US" sz="2400" b="1" dirty="0">
                <a:solidFill>
                  <a:srgbClr val="FFC000"/>
                </a:solidFill>
              </a:rPr>
              <a:t>TEMPLATE of graphic for you to customize</a:t>
            </a:r>
          </a:p>
        </p:txBody>
      </p:sp>
      <p:sp>
        <p:nvSpPr>
          <p:cNvPr id="72" name="object 6"/>
          <p:cNvSpPr/>
          <p:nvPr/>
        </p:nvSpPr>
        <p:spPr>
          <a:xfrm>
            <a:off x="5530639" y="1897170"/>
            <a:ext cx="208022" cy="538159"/>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73" name="object 6"/>
          <p:cNvSpPr/>
          <p:nvPr/>
        </p:nvSpPr>
        <p:spPr>
          <a:xfrm>
            <a:off x="5527791" y="1910497"/>
            <a:ext cx="116529" cy="1424099"/>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74" name="Rectangle 73"/>
          <p:cNvSpPr/>
          <p:nvPr/>
        </p:nvSpPr>
        <p:spPr>
          <a:xfrm>
            <a:off x="5644321" y="2052753"/>
            <a:ext cx="1281954" cy="698046"/>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b="1" dirty="0">
                <a:solidFill>
                  <a:schemeClr val="accent6">
                    <a:lumMod val="75000"/>
                  </a:schemeClr>
                </a:solidFill>
                <a:latin typeface="Arial" charset="0"/>
                <a:ea typeface="Arial" charset="0"/>
                <a:cs typeface="Arial" charset="0"/>
              </a:rPr>
              <a:t>Food category </a:t>
            </a:r>
            <a:r>
              <a:rPr lang="en-US" sz="1200" spc="-10" dirty="0">
                <a:solidFill>
                  <a:schemeClr val="tx1"/>
                </a:solidFill>
                <a:latin typeface="Arial" charset="0"/>
                <a:ea typeface="Arial" charset="0"/>
                <a:cs typeface="Arial" charset="0"/>
              </a:rPr>
              <a:t>= </a:t>
            </a:r>
            <a:r>
              <a:rPr lang="en-US" sz="1200" dirty="0">
                <a:solidFill>
                  <a:schemeClr val="tx1"/>
                </a:solidFill>
                <a:latin typeface="Arial" charset="0"/>
                <a:ea typeface="Arial" charset="0"/>
                <a:cs typeface="Arial" charset="0"/>
              </a:rPr>
              <a:t>(insert text)</a:t>
            </a:r>
            <a:r>
              <a:rPr lang="en-US" sz="1200" spc="-10" dirty="0">
                <a:solidFill>
                  <a:schemeClr val="tx1"/>
                </a:solidFill>
                <a:latin typeface="Arial" charset="0"/>
                <a:ea typeface="Arial" charset="0"/>
                <a:cs typeface="Arial" charset="0"/>
              </a:rPr>
              <a:t> </a:t>
            </a:r>
          </a:p>
          <a:p>
            <a:pPr algn="ctr"/>
            <a:endParaRPr lang="en-US" sz="1200" spc="-10" dirty="0">
              <a:solidFill>
                <a:schemeClr val="tx1"/>
              </a:solidFill>
              <a:latin typeface="Arial" charset="0"/>
              <a:ea typeface="Arial" charset="0"/>
              <a:cs typeface="Arial" charset="0"/>
            </a:endParaRPr>
          </a:p>
        </p:txBody>
      </p:sp>
      <p:sp>
        <p:nvSpPr>
          <p:cNvPr id="81" name="Rectangle 80"/>
          <p:cNvSpPr/>
          <p:nvPr/>
        </p:nvSpPr>
        <p:spPr>
          <a:xfrm>
            <a:off x="5644322" y="2878012"/>
            <a:ext cx="1281954" cy="859569"/>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gn="ctr"/>
            <a:r>
              <a:rPr lang="en-US" sz="1200" b="1" dirty="0">
                <a:solidFill>
                  <a:schemeClr val="accent6">
                    <a:lumMod val="75000"/>
                  </a:schemeClr>
                </a:solidFill>
                <a:latin typeface="Arial" charset="0"/>
                <a:ea typeface="Arial" charset="0"/>
                <a:cs typeface="Arial" charset="0"/>
              </a:rPr>
              <a:t>Lifecycle stage </a:t>
            </a:r>
            <a:r>
              <a:rPr lang="en-US" sz="1200" spc="-10" dirty="0">
                <a:solidFill>
                  <a:schemeClr val="tx1"/>
                </a:solidFill>
                <a:latin typeface="Arial" charset="0"/>
                <a:ea typeface="Arial" charset="0"/>
                <a:cs typeface="Arial" charset="0"/>
              </a:rPr>
              <a:t>= </a:t>
            </a:r>
            <a:r>
              <a:rPr lang="en-US" sz="1200" dirty="0">
                <a:solidFill>
                  <a:schemeClr val="tx1"/>
                </a:solidFill>
                <a:latin typeface="Arial" charset="0"/>
                <a:ea typeface="Arial" charset="0"/>
                <a:cs typeface="Arial" charset="0"/>
              </a:rPr>
              <a:t>(insert text)</a:t>
            </a:r>
            <a:r>
              <a:rPr lang="en-US" sz="1200" spc="-10" dirty="0">
                <a:solidFill>
                  <a:schemeClr val="tx1"/>
                </a:solidFill>
                <a:latin typeface="Arial" charset="0"/>
                <a:ea typeface="Arial" charset="0"/>
                <a:cs typeface="Arial" charset="0"/>
              </a:rPr>
              <a:t>  </a:t>
            </a:r>
          </a:p>
        </p:txBody>
      </p:sp>
      <p:sp>
        <p:nvSpPr>
          <p:cNvPr id="82" name="Rectangle 81"/>
          <p:cNvSpPr/>
          <p:nvPr/>
        </p:nvSpPr>
        <p:spPr>
          <a:xfrm>
            <a:off x="5644321" y="3879011"/>
            <a:ext cx="1281954" cy="537638"/>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b="1" dirty="0">
                <a:solidFill>
                  <a:schemeClr val="accent6">
                    <a:lumMod val="75000"/>
                  </a:schemeClr>
                </a:solidFill>
                <a:latin typeface="Arial" charset="0"/>
                <a:ea typeface="Arial" charset="0"/>
                <a:cs typeface="Arial" charset="0"/>
              </a:rPr>
              <a:t>Geography</a:t>
            </a:r>
            <a:r>
              <a:rPr lang="en-US" sz="1200" b="1" dirty="0">
                <a:solidFill>
                  <a:srgbClr val="63883F"/>
                </a:solidFill>
                <a:latin typeface="Arial" charset="0"/>
                <a:ea typeface="Arial" charset="0"/>
                <a:cs typeface="Arial" charset="0"/>
              </a:rPr>
              <a:t> </a:t>
            </a:r>
            <a:r>
              <a:rPr lang="en-US" sz="1200" spc="-10" dirty="0">
                <a:solidFill>
                  <a:schemeClr val="tx1"/>
                </a:solidFill>
                <a:latin typeface="Arial" charset="0"/>
                <a:ea typeface="Arial" charset="0"/>
                <a:cs typeface="Arial" charset="0"/>
              </a:rPr>
              <a:t>= </a:t>
            </a:r>
            <a:r>
              <a:rPr lang="en-US" sz="1200" dirty="0">
                <a:solidFill>
                  <a:schemeClr val="tx1"/>
                </a:solidFill>
                <a:latin typeface="Arial" charset="0"/>
                <a:ea typeface="Arial" charset="0"/>
                <a:cs typeface="Arial" charset="0"/>
              </a:rPr>
              <a:t>(insert text)</a:t>
            </a:r>
            <a:r>
              <a:rPr lang="en-US" sz="1200" spc="-10" dirty="0">
                <a:solidFill>
                  <a:schemeClr val="tx1"/>
                </a:solidFill>
                <a:latin typeface="Arial" charset="0"/>
                <a:ea typeface="Arial" charset="0"/>
                <a:cs typeface="Arial" charset="0"/>
              </a:rPr>
              <a:t> </a:t>
            </a:r>
          </a:p>
        </p:txBody>
      </p:sp>
      <p:sp>
        <p:nvSpPr>
          <p:cNvPr id="83" name="object 6"/>
          <p:cNvSpPr/>
          <p:nvPr/>
        </p:nvSpPr>
        <p:spPr>
          <a:xfrm>
            <a:off x="5530639" y="3245875"/>
            <a:ext cx="103280" cy="1746095"/>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86" name="Rectangle 85"/>
          <p:cNvSpPr/>
          <p:nvPr/>
        </p:nvSpPr>
        <p:spPr>
          <a:xfrm>
            <a:off x="5644321" y="4514067"/>
            <a:ext cx="1281954" cy="786992"/>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b="1" dirty="0">
                <a:solidFill>
                  <a:schemeClr val="accent6">
                    <a:lumMod val="75000"/>
                  </a:schemeClr>
                </a:solidFill>
                <a:latin typeface="Arial" charset="0"/>
                <a:ea typeface="Arial" charset="0"/>
                <a:cs typeface="Arial" charset="0"/>
              </a:rPr>
              <a:t>Organization</a:t>
            </a:r>
            <a:r>
              <a:rPr lang="en-US" sz="1200" b="1" dirty="0">
                <a:solidFill>
                  <a:srgbClr val="63883F"/>
                </a:solidFill>
                <a:latin typeface="Arial" charset="0"/>
                <a:ea typeface="Arial" charset="0"/>
                <a:cs typeface="Arial" charset="0"/>
              </a:rPr>
              <a:t> </a:t>
            </a:r>
            <a:r>
              <a:rPr lang="en-US" sz="1200" spc="-10" dirty="0">
                <a:solidFill>
                  <a:schemeClr val="tx1"/>
                </a:solidFill>
                <a:latin typeface="Arial" charset="0"/>
                <a:ea typeface="Arial" charset="0"/>
                <a:cs typeface="Arial" charset="0"/>
              </a:rPr>
              <a:t>= </a:t>
            </a:r>
            <a:r>
              <a:rPr lang="en-US" sz="1200" dirty="0">
                <a:solidFill>
                  <a:schemeClr val="tx1"/>
                </a:solidFill>
                <a:latin typeface="Arial" charset="0"/>
                <a:ea typeface="Arial" charset="0"/>
                <a:cs typeface="Arial" charset="0"/>
              </a:rPr>
              <a:t>(insert text)</a:t>
            </a:r>
            <a:r>
              <a:rPr lang="en-US" sz="1200" spc="-10" dirty="0">
                <a:solidFill>
                  <a:schemeClr val="tx1"/>
                </a:solidFill>
                <a:latin typeface="Arial" charset="0"/>
                <a:ea typeface="Arial" charset="0"/>
                <a:cs typeface="Arial" charset="0"/>
              </a:rPr>
              <a:t> </a:t>
            </a:r>
          </a:p>
        </p:txBody>
      </p:sp>
      <p:sp>
        <p:nvSpPr>
          <p:cNvPr id="40" name="TextBox 39"/>
          <p:cNvSpPr txBox="1"/>
          <p:nvPr/>
        </p:nvSpPr>
        <p:spPr>
          <a:xfrm>
            <a:off x="1025743" y="4295608"/>
            <a:ext cx="1990165" cy="1477328"/>
          </a:xfrm>
          <a:prstGeom prst="rect">
            <a:avLst/>
          </a:prstGeom>
          <a:noFill/>
          <a:ln w="38100">
            <a:solidFill>
              <a:schemeClr val="accent4"/>
            </a:solidFill>
            <a:prstDash val="dashDot"/>
          </a:ln>
        </p:spPr>
        <p:txBody>
          <a:bodyPr wrap="square" rtlCol="0">
            <a:spAutoFit/>
          </a:bodyPr>
          <a:lstStyle/>
          <a:p>
            <a:pPr algn="ctr"/>
            <a:r>
              <a:rPr lang="en-US" dirty="0"/>
              <a:t>See Slide 4 for instructions on how to customize this template to show your scope</a:t>
            </a:r>
          </a:p>
        </p:txBody>
      </p:sp>
    </p:spTree>
    <p:extLst>
      <p:ext uri="{BB962C8B-B14F-4D97-AF65-F5344CB8AC3E}">
        <p14:creationId xmlns:p14="http://schemas.microsoft.com/office/powerpoint/2010/main" val="134549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52400" y="235247"/>
            <a:ext cx="8691600" cy="538123"/>
          </a:xfrm>
        </p:spPr>
        <p:txBody>
          <a:bodyPr>
            <a:normAutofit/>
          </a:bodyPr>
          <a:lstStyle/>
          <a:p>
            <a:r>
              <a:rPr lang="en-US" sz="2400" b="1" dirty="0">
                <a:solidFill>
                  <a:schemeClr val="accent4"/>
                </a:solidFill>
                <a:latin typeface="Arial" charset="0"/>
                <a:ea typeface="Arial" charset="0"/>
                <a:cs typeface="Arial" charset="0"/>
              </a:rPr>
              <a:t>HOW TO EDIT GRAPHIC*</a:t>
            </a:r>
          </a:p>
        </p:txBody>
      </p:sp>
      <p:sp>
        <p:nvSpPr>
          <p:cNvPr id="12" name="TextBox 11"/>
          <p:cNvSpPr txBox="1"/>
          <p:nvPr/>
        </p:nvSpPr>
        <p:spPr>
          <a:xfrm>
            <a:off x="474702" y="906876"/>
            <a:ext cx="8334017" cy="584775"/>
          </a:xfrm>
          <a:prstGeom prst="rect">
            <a:avLst/>
          </a:prstGeom>
          <a:noFill/>
        </p:spPr>
        <p:txBody>
          <a:bodyPr wrap="square" rtlCol="0">
            <a:spAutoFit/>
          </a:bodyPr>
          <a:lstStyle/>
          <a:p>
            <a:pPr marL="342900" indent="-342900">
              <a:buAutoNum type="arabicPeriod"/>
            </a:pPr>
            <a:r>
              <a:rPr lang="en-US" sz="1600" b="1" dirty="0">
                <a:latin typeface="Arial" charset="0"/>
                <a:ea typeface="Arial" charset="0"/>
                <a:cs typeface="Arial" charset="0"/>
              </a:rPr>
              <a:t>MATERIAL TYPES AND DESTINATIONS – </a:t>
            </a:r>
          </a:p>
          <a:p>
            <a:r>
              <a:rPr lang="en-US" sz="1600" b="1" dirty="0">
                <a:latin typeface="Arial" charset="0"/>
                <a:ea typeface="Arial" charset="0"/>
                <a:cs typeface="Arial" charset="0"/>
              </a:rPr>
              <a:t>      </a:t>
            </a:r>
            <a:r>
              <a:rPr lang="en-US" sz="1600" b="1" i="1" dirty="0">
                <a:latin typeface="Arial" charset="0"/>
                <a:ea typeface="Arial" charset="0"/>
                <a:cs typeface="Arial" charset="0"/>
              </a:rPr>
              <a:t>Color in the boxes </a:t>
            </a:r>
            <a:r>
              <a:rPr lang="en-US" sz="1600" b="1" i="1" u="sng" dirty="0">
                <a:latin typeface="Arial" charset="0"/>
                <a:ea typeface="Arial" charset="0"/>
                <a:cs typeface="Arial" charset="0"/>
              </a:rPr>
              <a:t>only</a:t>
            </a:r>
            <a:r>
              <a:rPr lang="en-US" sz="1600" b="1" i="1" dirty="0">
                <a:latin typeface="Arial" charset="0"/>
                <a:ea typeface="Arial" charset="0"/>
                <a:cs typeface="Arial" charset="0"/>
              </a:rPr>
              <a:t> for material type(s) and destination(s) that are included. </a:t>
            </a:r>
            <a:endParaRPr lang="en-US" sz="1600" i="1" dirty="0">
              <a:latin typeface="Arial" charset="0"/>
              <a:ea typeface="Arial" charset="0"/>
              <a:cs typeface="Arial" charset="0"/>
            </a:endParaRPr>
          </a:p>
        </p:txBody>
      </p:sp>
      <p:sp>
        <p:nvSpPr>
          <p:cNvPr id="127" name="Rectangle 126"/>
          <p:cNvSpPr/>
          <p:nvPr/>
        </p:nvSpPr>
        <p:spPr>
          <a:xfrm>
            <a:off x="574672" y="1718196"/>
            <a:ext cx="1281954" cy="367861"/>
          </a:xfrm>
          <a:prstGeom prst="rect">
            <a:avLst/>
          </a:prstGeom>
          <a:solidFill>
            <a:schemeClr val="accent4">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200" dirty="0">
                <a:solidFill>
                  <a:schemeClr val="tx1"/>
                </a:solidFill>
                <a:latin typeface="Arial" charset="0"/>
                <a:ea typeface="Arial" charset="0"/>
                <a:cs typeface="Arial" charset="0"/>
              </a:rPr>
              <a:t>Animal Feed</a:t>
            </a:r>
          </a:p>
        </p:txBody>
      </p:sp>
      <p:sp>
        <p:nvSpPr>
          <p:cNvPr id="128" name="Rectangle 127"/>
          <p:cNvSpPr/>
          <p:nvPr/>
        </p:nvSpPr>
        <p:spPr>
          <a:xfrm>
            <a:off x="574672" y="3158363"/>
            <a:ext cx="1281954" cy="293275"/>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3"/>
                </a:solidFill>
                <a:latin typeface="Arial" charset="0"/>
                <a:ea typeface="Arial" charset="0"/>
                <a:cs typeface="Arial" charset="0"/>
              </a:rPr>
              <a:t>Inedible parts</a:t>
            </a:r>
          </a:p>
        </p:txBody>
      </p:sp>
      <p:sp>
        <p:nvSpPr>
          <p:cNvPr id="13" name="Rectangle 12"/>
          <p:cNvSpPr/>
          <p:nvPr/>
        </p:nvSpPr>
        <p:spPr>
          <a:xfrm>
            <a:off x="2090988" y="1718196"/>
            <a:ext cx="293275" cy="29327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p:cNvSpPr/>
          <p:nvPr/>
        </p:nvSpPr>
        <p:spPr>
          <a:xfrm>
            <a:off x="2090988" y="2255918"/>
            <a:ext cx="293275" cy="293275"/>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3883F"/>
              </a:solidFill>
            </a:endParaRPr>
          </a:p>
        </p:txBody>
      </p:sp>
      <p:sp>
        <p:nvSpPr>
          <p:cNvPr id="131" name="TextBox 130"/>
          <p:cNvSpPr txBox="1"/>
          <p:nvPr/>
        </p:nvSpPr>
        <p:spPr>
          <a:xfrm>
            <a:off x="2443813" y="1595085"/>
            <a:ext cx="6700187" cy="1138773"/>
          </a:xfrm>
          <a:prstGeom prst="rect">
            <a:avLst/>
          </a:prstGeom>
          <a:noFill/>
        </p:spPr>
        <p:txBody>
          <a:bodyPr wrap="square" rtlCol="0">
            <a:spAutoFit/>
          </a:bodyPr>
          <a:lstStyle/>
          <a:p>
            <a:r>
              <a:rPr lang="en-US" sz="1200" b="1" dirty="0">
                <a:latin typeface="Arial" charset="0"/>
                <a:ea typeface="Arial" charset="0"/>
                <a:cs typeface="Arial" charset="0"/>
              </a:rPr>
              <a:t>TO COLOR A BOX:</a:t>
            </a:r>
          </a:p>
          <a:p>
            <a:pPr marL="228600" indent="-228600">
              <a:buFont typeface="+mj-lt"/>
              <a:buAutoNum type="arabicPeriod"/>
            </a:pPr>
            <a:r>
              <a:rPr lang="en-US" sz="1400" dirty="0">
                <a:latin typeface="Arial" charset="0"/>
                <a:ea typeface="Arial" charset="0"/>
                <a:cs typeface="Arial" charset="0"/>
              </a:rPr>
              <a:t>Select shape, go to “Format” </a:t>
            </a:r>
          </a:p>
          <a:p>
            <a:pPr marL="228600" indent="-228600">
              <a:buFont typeface="+mj-lt"/>
              <a:buAutoNum type="arabicPeriod"/>
            </a:pPr>
            <a:r>
              <a:rPr lang="en-US" sz="1400" dirty="0">
                <a:latin typeface="Arial" charset="0"/>
                <a:ea typeface="Arial" charset="0"/>
                <a:cs typeface="Arial" charset="0"/>
              </a:rPr>
              <a:t>Go to “Shape Fill” and select </a:t>
            </a:r>
            <a:r>
              <a:rPr lang="en-US" sz="1400" i="1" dirty="0">
                <a:latin typeface="Arial" charset="0"/>
                <a:ea typeface="Arial" charset="0"/>
                <a:cs typeface="Arial" charset="0"/>
              </a:rPr>
              <a:t>“Gold, lighter 80%” </a:t>
            </a:r>
            <a:r>
              <a:rPr lang="en-US" sz="1400" dirty="0">
                <a:latin typeface="Arial" charset="0"/>
                <a:ea typeface="Arial" charset="0"/>
                <a:cs typeface="Arial" charset="0"/>
              </a:rPr>
              <a:t>from “Theme colors”**</a:t>
            </a:r>
          </a:p>
          <a:p>
            <a:pPr marL="228600" indent="-228600">
              <a:buFont typeface="+mj-lt"/>
              <a:buAutoNum type="arabicPeriod"/>
            </a:pPr>
            <a:r>
              <a:rPr lang="en-US" sz="1400" dirty="0">
                <a:latin typeface="Arial" charset="0"/>
                <a:ea typeface="Arial" charset="0"/>
                <a:cs typeface="Arial" charset="0"/>
              </a:rPr>
              <a:t>Go to “Shape Outline” and select “</a:t>
            </a:r>
            <a:r>
              <a:rPr lang="en-US" sz="1400" i="1" dirty="0">
                <a:latin typeface="Arial" charset="0"/>
                <a:ea typeface="Arial" charset="0"/>
                <a:cs typeface="Arial" charset="0"/>
              </a:rPr>
              <a:t>Green”</a:t>
            </a:r>
            <a:r>
              <a:rPr lang="en-US" sz="1400" dirty="0">
                <a:latin typeface="Arial" charset="0"/>
                <a:ea typeface="Arial" charset="0"/>
                <a:cs typeface="Arial" charset="0"/>
              </a:rPr>
              <a:t> from “Theme colors”**</a:t>
            </a:r>
          </a:p>
          <a:p>
            <a:pPr marL="228600" indent="-228600">
              <a:buFont typeface="+mj-lt"/>
              <a:buAutoNum type="arabicPeriod"/>
            </a:pPr>
            <a:r>
              <a:rPr lang="en-US" sz="1400" dirty="0">
                <a:latin typeface="Arial" charset="0"/>
                <a:ea typeface="Arial" charset="0"/>
                <a:cs typeface="Arial" charset="0"/>
              </a:rPr>
              <a:t>Make edits to relevant text. Highlight text and select “</a:t>
            </a:r>
            <a:r>
              <a:rPr lang="en-US" sz="1400" i="1" dirty="0">
                <a:latin typeface="Arial" charset="0"/>
                <a:ea typeface="Arial" charset="0"/>
                <a:cs typeface="Arial" charset="0"/>
              </a:rPr>
              <a:t>Black</a:t>
            </a:r>
            <a:r>
              <a:rPr lang="en-US" sz="1400" dirty="0">
                <a:latin typeface="Arial" charset="0"/>
                <a:ea typeface="Arial" charset="0"/>
                <a:cs typeface="Arial" charset="0"/>
              </a:rPr>
              <a:t>”</a:t>
            </a:r>
            <a:r>
              <a:rPr lang="en-US" sz="1400" i="1" dirty="0">
                <a:latin typeface="Arial" charset="0"/>
                <a:ea typeface="Arial" charset="0"/>
                <a:cs typeface="Arial" charset="0"/>
              </a:rPr>
              <a:t> </a:t>
            </a:r>
            <a:r>
              <a:rPr lang="en-US" sz="1400" dirty="0">
                <a:latin typeface="Arial" charset="0"/>
                <a:ea typeface="Arial" charset="0"/>
                <a:cs typeface="Arial" charset="0"/>
              </a:rPr>
              <a:t>from “Font colors”</a:t>
            </a:r>
          </a:p>
        </p:txBody>
      </p:sp>
      <p:sp>
        <p:nvSpPr>
          <p:cNvPr id="133" name="Rectangle 132"/>
          <p:cNvSpPr/>
          <p:nvPr/>
        </p:nvSpPr>
        <p:spPr>
          <a:xfrm>
            <a:off x="2090987" y="3174409"/>
            <a:ext cx="293275"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sp>
        <p:nvSpPr>
          <p:cNvPr id="134" name="TextBox 133"/>
          <p:cNvSpPr txBox="1"/>
          <p:nvPr/>
        </p:nvSpPr>
        <p:spPr>
          <a:xfrm>
            <a:off x="2443814" y="3099360"/>
            <a:ext cx="6700186" cy="1138773"/>
          </a:xfrm>
          <a:prstGeom prst="rect">
            <a:avLst/>
          </a:prstGeom>
          <a:noFill/>
        </p:spPr>
        <p:txBody>
          <a:bodyPr wrap="square" rtlCol="0">
            <a:spAutoFit/>
          </a:bodyPr>
          <a:lstStyle/>
          <a:p>
            <a:r>
              <a:rPr lang="en-US" sz="1200" b="1" dirty="0">
                <a:latin typeface="Arial" charset="0"/>
                <a:ea typeface="Arial" charset="0"/>
                <a:cs typeface="Arial" charset="0"/>
              </a:rPr>
              <a:t>TO “GREY-OUT” BOX IF NOT IN SCOPE:</a:t>
            </a:r>
          </a:p>
          <a:p>
            <a:pPr marL="228600" indent="-228600">
              <a:buFont typeface="+mj-lt"/>
              <a:buAutoNum type="arabicPeriod"/>
            </a:pPr>
            <a:r>
              <a:rPr lang="en-US" sz="1400" dirty="0">
                <a:latin typeface="Arial" charset="0"/>
                <a:ea typeface="Arial" charset="0"/>
                <a:cs typeface="Arial" charset="0"/>
              </a:rPr>
              <a:t>Select shape, go to “Format” </a:t>
            </a:r>
          </a:p>
          <a:p>
            <a:pPr marL="228600" indent="-228600">
              <a:buFont typeface="+mj-lt"/>
              <a:buAutoNum type="arabicPeriod"/>
            </a:pPr>
            <a:r>
              <a:rPr lang="en-US" sz="1400" dirty="0">
                <a:latin typeface="Arial" charset="0"/>
                <a:ea typeface="Arial" charset="0"/>
                <a:cs typeface="Arial" charset="0"/>
              </a:rPr>
              <a:t>Go to “Shape Fill” and select “</a:t>
            </a:r>
            <a:r>
              <a:rPr lang="en-US" sz="1400" i="1" dirty="0">
                <a:latin typeface="Arial" charset="0"/>
                <a:ea typeface="Arial" charset="0"/>
                <a:cs typeface="Arial" charset="0"/>
              </a:rPr>
              <a:t>No Fill”</a:t>
            </a:r>
            <a:r>
              <a:rPr lang="en-US" sz="1400" dirty="0">
                <a:latin typeface="Arial" charset="0"/>
                <a:ea typeface="Arial" charset="0"/>
                <a:cs typeface="Arial" charset="0"/>
              </a:rPr>
              <a:t> or “</a:t>
            </a:r>
            <a:r>
              <a:rPr lang="en-US" sz="1400" i="1" dirty="0">
                <a:latin typeface="Arial" charset="0"/>
                <a:ea typeface="Arial" charset="0"/>
                <a:cs typeface="Arial" charset="0"/>
              </a:rPr>
              <a:t>White</a:t>
            </a:r>
            <a:r>
              <a:rPr lang="en-US" sz="1400" dirty="0">
                <a:latin typeface="Arial" charset="0"/>
                <a:ea typeface="Arial" charset="0"/>
                <a:cs typeface="Arial" charset="0"/>
              </a:rPr>
              <a:t>” from “Theme colors”</a:t>
            </a:r>
          </a:p>
          <a:p>
            <a:pPr marL="228600" indent="-228600">
              <a:buFont typeface="+mj-lt"/>
              <a:buAutoNum type="arabicPeriod"/>
            </a:pPr>
            <a:r>
              <a:rPr lang="en-US" sz="1400" dirty="0">
                <a:latin typeface="Arial" charset="0"/>
                <a:ea typeface="Arial" charset="0"/>
                <a:cs typeface="Arial" charset="0"/>
              </a:rPr>
              <a:t>Go to “Shape Outline” and select “</a:t>
            </a:r>
            <a:r>
              <a:rPr lang="en-US" sz="1400" i="1" dirty="0">
                <a:latin typeface="Arial" charset="0"/>
                <a:ea typeface="Arial" charset="0"/>
                <a:cs typeface="Arial" charset="0"/>
              </a:rPr>
              <a:t>Grey”</a:t>
            </a:r>
            <a:r>
              <a:rPr lang="en-US" sz="1400" dirty="0">
                <a:latin typeface="Arial" charset="0"/>
                <a:ea typeface="Arial" charset="0"/>
                <a:cs typeface="Arial" charset="0"/>
              </a:rPr>
              <a:t> from “Theme colors”</a:t>
            </a:r>
          </a:p>
          <a:p>
            <a:pPr marL="228600" indent="-228600">
              <a:buFont typeface="+mj-lt"/>
              <a:buAutoNum type="arabicPeriod"/>
            </a:pPr>
            <a:r>
              <a:rPr lang="en-US" sz="1400" dirty="0">
                <a:latin typeface="Arial" charset="0"/>
                <a:ea typeface="Arial" charset="0"/>
                <a:cs typeface="Arial" charset="0"/>
              </a:rPr>
              <a:t>The text uses the same “</a:t>
            </a:r>
            <a:r>
              <a:rPr lang="en-US" sz="1400" i="1" dirty="0">
                <a:latin typeface="Arial" charset="0"/>
                <a:ea typeface="Arial" charset="0"/>
                <a:cs typeface="Arial" charset="0"/>
              </a:rPr>
              <a:t>Grey”</a:t>
            </a:r>
            <a:r>
              <a:rPr lang="en-US" sz="1400" dirty="0">
                <a:latin typeface="Arial" charset="0"/>
                <a:ea typeface="Arial" charset="0"/>
                <a:cs typeface="Arial" charset="0"/>
              </a:rPr>
              <a:t> as the shape outline</a:t>
            </a:r>
          </a:p>
        </p:txBody>
      </p:sp>
      <p:sp>
        <p:nvSpPr>
          <p:cNvPr id="136" name="TextBox 135"/>
          <p:cNvSpPr txBox="1"/>
          <p:nvPr/>
        </p:nvSpPr>
        <p:spPr>
          <a:xfrm>
            <a:off x="484862" y="4484518"/>
            <a:ext cx="8323857" cy="1692771"/>
          </a:xfrm>
          <a:prstGeom prst="rect">
            <a:avLst/>
          </a:prstGeom>
          <a:noFill/>
        </p:spPr>
        <p:txBody>
          <a:bodyPr wrap="square" rtlCol="0">
            <a:spAutoFit/>
          </a:bodyPr>
          <a:lstStyle/>
          <a:p>
            <a:r>
              <a:rPr lang="en-US" sz="1600" b="1" dirty="0">
                <a:latin typeface="Arial" charset="0"/>
                <a:ea typeface="Arial" charset="0"/>
                <a:cs typeface="Arial" charset="0"/>
              </a:rPr>
              <a:t>2. CHECKMARK – </a:t>
            </a:r>
          </a:p>
          <a:p>
            <a:r>
              <a:rPr lang="en-US" sz="1600" b="1" dirty="0">
                <a:latin typeface="Arial" charset="0"/>
                <a:cs typeface="Arial" charset="0"/>
              </a:rPr>
              <a:t>    </a:t>
            </a:r>
            <a:r>
              <a:rPr lang="en-US" sz="1600" b="1" i="1" dirty="0">
                <a:latin typeface="Arial" panose="020B0604020202020204" pitchFamily="34" charset="0"/>
                <a:cs typeface="Arial" panose="020B0604020202020204" pitchFamily="34" charset="0"/>
              </a:rPr>
              <a:t>Use check mark </a:t>
            </a:r>
            <a:r>
              <a:rPr lang="en-US" sz="1600" b="1" i="1" u="sng" dirty="0">
                <a:latin typeface="Arial" panose="020B0604020202020204" pitchFamily="34" charset="0"/>
                <a:cs typeface="Arial" panose="020B0604020202020204" pitchFamily="34" charset="0"/>
              </a:rPr>
              <a:t>only</a:t>
            </a:r>
            <a:r>
              <a:rPr lang="en-US" sz="1600" b="1" i="1" dirty="0">
                <a:latin typeface="Arial" panose="020B0604020202020204" pitchFamily="34" charset="0"/>
                <a:cs typeface="Arial" panose="020B0604020202020204" pitchFamily="34" charset="0"/>
              </a:rPr>
              <a:t> for colored boxes (for material types and destinations)</a:t>
            </a:r>
          </a:p>
          <a:p>
            <a:endParaRPr lang="en-US" sz="1600" dirty="0">
              <a:latin typeface="Arial" charset="0"/>
              <a:ea typeface="Arial" charset="0"/>
              <a:cs typeface="Arial" charset="0"/>
            </a:endParaRPr>
          </a:p>
          <a:p>
            <a:pPr marL="577850" indent="-285750">
              <a:buFont typeface="Arial" panose="020B0604020202020204" pitchFamily="34" charset="0"/>
              <a:buChar char="•"/>
            </a:pPr>
            <a:r>
              <a:rPr lang="en-US" sz="1400" dirty="0">
                <a:latin typeface="Arial" charset="0"/>
                <a:ea typeface="Arial" charset="0"/>
                <a:cs typeface="Arial" charset="0"/>
              </a:rPr>
              <a:t>This symbol can be copy &amp; pasted for reuse.</a:t>
            </a:r>
          </a:p>
          <a:p>
            <a:pPr marL="577850" indent="-285750">
              <a:buFont typeface="Arial" panose="020B0604020202020204" pitchFamily="34" charset="0"/>
              <a:buChar char="•"/>
            </a:pPr>
            <a:r>
              <a:rPr lang="en-US" sz="1400" dirty="0">
                <a:latin typeface="Arial" charset="0"/>
                <a:ea typeface="Arial" charset="0"/>
                <a:cs typeface="Arial" charset="0"/>
              </a:rPr>
              <a:t>You can also adjust the color. For example, if a destination is included in the scope of the inventory but no FLW goes to that destination, you may change the color of the check mark for that destination to be “beige.”</a:t>
            </a:r>
          </a:p>
        </p:txBody>
      </p:sp>
      <p:cxnSp>
        <p:nvCxnSpPr>
          <p:cNvPr id="16" name="Straight Connector 15"/>
          <p:cNvCxnSpPr/>
          <p:nvPr/>
        </p:nvCxnSpPr>
        <p:spPr>
          <a:xfrm>
            <a:off x="514660" y="4423207"/>
            <a:ext cx="815634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9" name="L-Shape 18"/>
          <p:cNvSpPr>
            <a:spLocks noChangeAspect="1"/>
          </p:cNvSpPr>
          <p:nvPr/>
        </p:nvSpPr>
        <p:spPr>
          <a:xfrm rot="2640000" flipH="1">
            <a:off x="5054804" y="5088255"/>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84861" y="6281846"/>
            <a:ext cx="8186141" cy="307777"/>
          </a:xfrm>
          <a:prstGeom prst="rect">
            <a:avLst/>
          </a:prstGeom>
        </p:spPr>
        <p:txBody>
          <a:bodyPr wrap="square">
            <a:spAutoFit/>
          </a:bodyPr>
          <a:lstStyle/>
          <a:p>
            <a:r>
              <a:rPr lang="en-US" sz="1400" dirty="0"/>
              <a:t>* </a:t>
            </a:r>
            <a:r>
              <a:rPr lang="en-US" sz="1400" i="1" dirty="0"/>
              <a:t>For definitions and additional guidance, refer to the Appendix of this file and Chapter 6 of the </a:t>
            </a:r>
            <a:r>
              <a:rPr lang="en-US" sz="1400" dirty="0"/>
              <a:t>FLW Standard</a:t>
            </a:r>
            <a:r>
              <a:rPr lang="en-US" sz="1400" i="1" dirty="0"/>
              <a:t>. </a:t>
            </a:r>
          </a:p>
        </p:txBody>
      </p:sp>
      <p:sp>
        <p:nvSpPr>
          <p:cNvPr id="5" name="Rectangle 4"/>
          <p:cNvSpPr/>
          <p:nvPr/>
        </p:nvSpPr>
        <p:spPr>
          <a:xfrm>
            <a:off x="2432475" y="2672287"/>
            <a:ext cx="4504566" cy="276999"/>
          </a:xfrm>
          <a:prstGeom prst="rect">
            <a:avLst/>
          </a:prstGeom>
        </p:spPr>
        <p:txBody>
          <a:bodyPr wrap="none">
            <a:spAutoFit/>
          </a:bodyPr>
          <a:lstStyle/>
          <a:p>
            <a:r>
              <a:rPr lang="en-US" sz="1200" i="1" dirty="0"/>
              <a:t>** These colors should be available on most versions of PowerPoint.</a:t>
            </a:r>
          </a:p>
        </p:txBody>
      </p:sp>
    </p:spTree>
    <p:extLst>
      <p:ext uri="{BB962C8B-B14F-4D97-AF65-F5344CB8AC3E}">
        <p14:creationId xmlns:p14="http://schemas.microsoft.com/office/powerpoint/2010/main" val="1733017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2176" t="13487" r="2208" b="15648"/>
          <a:stretch/>
        </p:blipFill>
        <p:spPr>
          <a:xfrm>
            <a:off x="557560" y="776856"/>
            <a:ext cx="8073483" cy="1334004"/>
          </a:xfrm>
          <a:prstGeom prst="rect">
            <a:avLst/>
          </a:prstGeom>
        </p:spPr>
      </p:pic>
      <p:sp>
        <p:nvSpPr>
          <p:cNvPr id="5" name="object 6"/>
          <p:cNvSpPr/>
          <p:nvPr/>
        </p:nvSpPr>
        <p:spPr>
          <a:xfrm>
            <a:off x="2237530" y="2112324"/>
            <a:ext cx="110835" cy="315572"/>
          </a:xfrm>
          <a:custGeom>
            <a:avLst/>
            <a:gdLst/>
            <a:ahLst/>
            <a:cxnLst/>
            <a:rect l="l" t="t" r="r" b="b"/>
            <a:pathLst>
              <a:path w="91439" h="260350">
                <a:moveTo>
                  <a:pt x="0" y="0"/>
                </a:moveTo>
                <a:lnTo>
                  <a:pt x="0" y="259981"/>
                </a:lnTo>
                <a:lnTo>
                  <a:pt x="91440" y="259981"/>
                </a:lnTo>
              </a:path>
            </a:pathLst>
          </a:custGeom>
          <a:ln w="19050">
            <a:solidFill>
              <a:srgbClr val="638840"/>
            </a:solidFill>
          </a:ln>
        </p:spPr>
        <p:txBody>
          <a:bodyPr wrap="square" lIns="0" tIns="0" rIns="0" bIns="0" rtlCol="0"/>
          <a:lstStyle/>
          <a:p>
            <a:endParaRPr/>
          </a:p>
        </p:txBody>
      </p:sp>
      <p:sp>
        <p:nvSpPr>
          <p:cNvPr id="6" name="object 7"/>
          <p:cNvSpPr/>
          <p:nvPr/>
        </p:nvSpPr>
        <p:spPr>
          <a:xfrm>
            <a:off x="2237530" y="2432699"/>
            <a:ext cx="110835" cy="378686"/>
          </a:xfrm>
          <a:custGeom>
            <a:avLst/>
            <a:gdLst/>
            <a:ahLst/>
            <a:cxnLst/>
            <a:rect l="l" t="t" r="r" b="b"/>
            <a:pathLst>
              <a:path w="91439" h="312420">
                <a:moveTo>
                  <a:pt x="0" y="0"/>
                </a:moveTo>
                <a:lnTo>
                  <a:pt x="0" y="312051"/>
                </a:lnTo>
                <a:lnTo>
                  <a:pt x="91440" y="312051"/>
                </a:lnTo>
              </a:path>
            </a:pathLst>
          </a:custGeom>
          <a:ln w="19050">
            <a:solidFill>
              <a:schemeClr val="accent6">
                <a:lumMod val="75000"/>
              </a:schemeClr>
            </a:solidFill>
          </a:ln>
        </p:spPr>
        <p:txBody>
          <a:bodyPr wrap="square" lIns="0" tIns="0" rIns="0" bIns="0" rtlCol="0"/>
          <a:lstStyle/>
          <a:p>
            <a:endParaRPr/>
          </a:p>
        </p:txBody>
      </p:sp>
      <p:sp>
        <p:nvSpPr>
          <p:cNvPr id="7" name="object 6"/>
          <p:cNvSpPr/>
          <p:nvPr/>
        </p:nvSpPr>
        <p:spPr>
          <a:xfrm>
            <a:off x="591747" y="2112322"/>
            <a:ext cx="238366" cy="560353"/>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30" name="object 6"/>
          <p:cNvSpPr/>
          <p:nvPr/>
        </p:nvSpPr>
        <p:spPr>
          <a:xfrm>
            <a:off x="5530639" y="3128060"/>
            <a:ext cx="127780" cy="1301266"/>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33" name="object 6"/>
          <p:cNvSpPr/>
          <p:nvPr/>
        </p:nvSpPr>
        <p:spPr>
          <a:xfrm>
            <a:off x="7193164" y="2112321"/>
            <a:ext cx="123231" cy="1146053"/>
          </a:xfrm>
          <a:custGeom>
            <a:avLst/>
            <a:gdLst/>
            <a:ahLst/>
            <a:cxnLst/>
            <a:rect l="l" t="t" r="r" b="b"/>
            <a:pathLst>
              <a:path w="91439" h="260350">
                <a:moveTo>
                  <a:pt x="0" y="0"/>
                </a:moveTo>
                <a:lnTo>
                  <a:pt x="0" y="259981"/>
                </a:lnTo>
                <a:lnTo>
                  <a:pt x="91440" y="259981"/>
                </a:lnTo>
              </a:path>
            </a:pathLst>
          </a:custGeom>
          <a:ln w="19050">
            <a:solidFill>
              <a:srgbClr val="638840"/>
            </a:solidFill>
          </a:ln>
        </p:spPr>
        <p:txBody>
          <a:bodyPr wrap="square" lIns="0" tIns="0" rIns="0" bIns="0" rtlCol="0"/>
          <a:lstStyle/>
          <a:p>
            <a:endParaRPr/>
          </a:p>
        </p:txBody>
      </p:sp>
      <p:sp>
        <p:nvSpPr>
          <p:cNvPr id="3" name="Rectangle 2"/>
          <p:cNvSpPr/>
          <p:nvPr/>
        </p:nvSpPr>
        <p:spPr>
          <a:xfrm>
            <a:off x="716229" y="2276966"/>
            <a:ext cx="1281954" cy="830997"/>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200" dirty="0">
                <a:solidFill>
                  <a:schemeClr val="tx1"/>
                </a:solidFill>
                <a:latin typeface="Arial" charset="0"/>
                <a:ea typeface="Arial" charset="0"/>
                <a:cs typeface="Arial" charset="0"/>
              </a:rPr>
              <a:t>12 months</a:t>
            </a:r>
          </a:p>
        </p:txBody>
      </p:sp>
      <p:sp>
        <p:nvSpPr>
          <p:cNvPr id="46" name="Rectangle 45"/>
          <p:cNvSpPr/>
          <p:nvPr/>
        </p:nvSpPr>
        <p:spPr>
          <a:xfrm>
            <a:off x="2362012" y="2276966"/>
            <a:ext cx="1281954" cy="293275"/>
          </a:xfrm>
          <a:prstGeom prst="rect">
            <a:avLst/>
          </a:prstGeom>
          <a:solidFill>
            <a:schemeClr val="accent4">
              <a:lumMod val="20000"/>
              <a:lumOff val="80000"/>
            </a:schemeClr>
          </a:solid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charset="0"/>
                <a:ea typeface="Arial" charset="0"/>
                <a:cs typeface="Arial" charset="0"/>
              </a:rPr>
              <a:t>Food</a:t>
            </a:r>
          </a:p>
        </p:txBody>
      </p:sp>
      <p:sp>
        <p:nvSpPr>
          <p:cNvPr id="49" name="Rectangle 48"/>
          <p:cNvSpPr/>
          <p:nvPr/>
        </p:nvSpPr>
        <p:spPr>
          <a:xfrm>
            <a:off x="2362012" y="2672675"/>
            <a:ext cx="1281954" cy="293275"/>
          </a:xfrm>
          <a:prstGeom prst="rect">
            <a:avLst/>
          </a:prstGeom>
          <a:solidFill>
            <a:schemeClr val="accent4">
              <a:lumMod val="20000"/>
              <a:lumOff val="80000"/>
            </a:schemeClr>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charset="0"/>
                <a:ea typeface="Arial" charset="0"/>
                <a:cs typeface="Arial" charset="0"/>
              </a:rPr>
              <a:t>Inedible parts</a:t>
            </a:r>
          </a:p>
        </p:txBody>
      </p:sp>
      <p:sp>
        <p:nvSpPr>
          <p:cNvPr id="50" name="Rectangle 49"/>
          <p:cNvSpPr/>
          <p:nvPr/>
        </p:nvSpPr>
        <p:spPr>
          <a:xfrm>
            <a:off x="3998742" y="2291360"/>
            <a:ext cx="1281954"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3"/>
                </a:solidFill>
                <a:latin typeface="Arial" charset="0"/>
                <a:ea typeface="Arial" charset="0"/>
                <a:cs typeface="Arial" charset="0"/>
              </a:rPr>
              <a:t>Animal Feed</a:t>
            </a:r>
          </a:p>
        </p:txBody>
      </p:sp>
      <p:sp>
        <p:nvSpPr>
          <p:cNvPr id="51" name="object 6"/>
          <p:cNvSpPr/>
          <p:nvPr/>
        </p:nvSpPr>
        <p:spPr>
          <a:xfrm>
            <a:off x="3872709" y="2112324"/>
            <a:ext cx="110835" cy="315572"/>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52" name="Rectangle 51"/>
          <p:cNvSpPr/>
          <p:nvPr/>
        </p:nvSpPr>
        <p:spPr>
          <a:xfrm>
            <a:off x="3998742" y="2689010"/>
            <a:ext cx="1281954" cy="473911"/>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3"/>
                </a:solidFill>
                <a:latin typeface="Arial" charset="0"/>
                <a:ea typeface="Arial" charset="0"/>
                <a:cs typeface="Arial" charset="0"/>
              </a:rPr>
              <a:t>Biomaterial/</a:t>
            </a:r>
            <a:br>
              <a:rPr lang="en-US" sz="1200" dirty="0">
                <a:solidFill>
                  <a:schemeClr val="accent3"/>
                </a:solidFill>
                <a:latin typeface="Arial" charset="0"/>
                <a:ea typeface="Arial" charset="0"/>
                <a:cs typeface="Arial" charset="0"/>
              </a:rPr>
            </a:br>
            <a:r>
              <a:rPr lang="en-US" sz="1200" dirty="0">
                <a:solidFill>
                  <a:schemeClr val="accent3"/>
                </a:solidFill>
                <a:latin typeface="Arial" charset="0"/>
                <a:ea typeface="Arial" charset="0"/>
                <a:cs typeface="Arial" charset="0"/>
              </a:rPr>
              <a:t>processing</a:t>
            </a:r>
          </a:p>
        </p:txBody>
      </p:sp>
      <p:sp>
        <p:nvSpPr>
          <p:cNvPr id="54" name="Rectangle 53"/>
          <p:cNvSpPr/>
          <p:nvPr/>
        </p:nvSpPr>
        <p:spPr>
          <a:xfrm>
            <a:off x="3998742" y="3271408"/>
            <a:ext cx="1281954" cy="473911"/>
          </a:xfrm>
          <a:prstGeom prst="rect">
            <a:avLst/>
          </a:prstGeom>
          <a:solidFill>
            <a:schemeClr val="accent4">
              <a:lumMod val="20000"/>
              <a:lumOff val="80000"/>
            </a:schemeClr>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charset="0"/>
                <a:ea typeface="Arial" charset="0"/>
                <a:cs typeface="Arial" charset="0"/>
              </a:rPr>
              <a:t>Co/anaerobic digestion</a:t>
            </a:r>
          </a:p>
        </p:txBody>
      </p:sp>
      <p:sp>
        <p:nvSpPr>
          <p:cNvPr id="56" name="Rectangle 55"/>
          <p:cNvSpPr/>
          <p:nvPr/>
        </p:nvSpPr>
        <p:spPr>
          <a:xfrm>
            <a:off x="3998742" y="3845768"/>
            <a:ext cx="1281954" cy="293275"/>
          </a:xfrm>
          <a:prstGeom prst="rect">
            <a:avLst/>
          </a:prstGeom>
          <a:solidFill>
            <a:schemeClr val="accent4">
              <a:lumMod val="20000"/>
              <a:lumOff val="80000"/>
            </a:schemeClr>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tx1"/>
                </a:solidFill>
                <a:latin typeface="Arial" charset="0"/>
                <a:ea typeface="Arial" charset="0"/>
                <a:cs typeface="Arial" charset="0"/>
              </a:rPr>
              <a:t>Compost/aerobic</a:t>
            </a:r>
          </a:p>
        </p:txBody>
      </p:sp>
      <p:sp>
        <p:nvSpPr>
          <p:cNvPr id="69" name="object 6"/>
          <p:cNvSpPr/>
          <p:nvPr/>
        </p:nvSpPr>
        <p:spPr>
          <a:xfrm>
            <a:off x="3872709" y="5475870"/>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53" name="object 6"/>
          <p:cNvSpPr/>
          <p:nvPr/>
        </p:nvSpPr>
        <p:spPr>
          <a:xfrm>
            <a:off x="3872709" y="2238180"/>
            <a:ext cx="126031" cy="678341"/>
          </a:xfrm>
          <a:custGeom>
            <a:avLst/>
            <a:gdLst/>
            <a:ahLst/>
            <a:cxnLst/>
            <a:rect l="l" t="t" r="r" b="b"/>
            <a:pathLst>
              <a:path w="91439" h="260350">
                <a:moveTo>
                  <a:pt x="0" y="0"/>
                </a:moveTo>
                <a:lnTo>
                  <a:pt x="0" y="259981"/>
                </a:lnTo>
                <a:lnTo>
                  <a:pt x="91440" y="259981"/>
                </a:lnTo>
              </a:path>
            </a:pathLst>
          </a:custGeom>
          <a:ln w="19050">
            <a:solidFill>
              <a:schemeClr val="accent6">
                <a:lumMod val="75000"/>
              </a:schemeClr>
            </a:solidFill>
          </a:ln>
        </p:spPr>
        <p:txBody>
          <a:bodyPr wrap="square" lIns="0" tIns="0" rIns="0" bIns="0" rtlCol="0"/>
          <a:lstStyle/>
          <a:p>
            <a:endParaRPr dirty="0"/>
          </a:p>
        </p:txBody>
      </p:sp>
      <p:sp>
        <p:nvSpPr>
          <p:cNvPr id="55" name="object 6"/>
          <p:cNvSpPr/>
          <p:nvPr/>
        </p:nvSpPr>
        <p:spPr>
          <a:xfrm>
            <a:off x="3872709" y="2820578"/>
            <a:ext cx="126031" cy="678341"/>
          </a:xfrm>
          <a:custGeom>
            <a:avLst/>
            <a:gdLst/>
            <a:ahLst/>
            <a:cxnLst/>
            <a:rect l="l" t="t" r="r" b="b"/>
            <a:pathLst>
              <a:path w="91439" h="260350">
                <a:moveTo>
                  <a:pt x="0" y="0"/>
                </a:moveTo>
                <a:lnTo>
                  <a:pt x="0" y="259981"/>
                </a:lnTo>
                <a:lnTo>
                  <a:pt x="91440" y="259981"/>
                </a:lnTo>
              </a:path>
            </a:pathLst>
          </a:custGeom>
          <a:ln w="19050">
            <a:solidFill>
              <a:schemeClr val="accent6">
                <a:lumMod val="75000"/>
              </a:schemeClr>
            </a:solidFill>
          </a:ln>
        </p:spPr>
        <p:txBody>
          <a:bodyPr wrap="square" lIns="0" tIns="0" rIns="0" bIns="0" rtlCol="0"/>
          <a:lstStyle/>
          <a:p>
            <a:endParaRPr dirty="0"/>
          </a:p>
        </p:txBody>
      </p:sp>
      <p:sp>
        <p:nvSpPr>
          <p:cNvPr id="57" name="object 6"/>
          <p:cNvSpPr/>
          <p:nvPr/>
        </p:nvSpPr>
        <p:spPr>
          <a:xfrm>
            <a:off x="3872709" y="3303891"/>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58" name="Rectangle 57"/>
          <p:cNvSpPr/>
          <p:nvPr/>
        </p:nvSpPr>
        <p:spPr>
          <a:xfrm>
            <a:off x="3998742" y="4232384"/>
            <a:ext cx="1281954" cy="473911"/>
          </a:xfrm>
          <a:prstGeom prst="rect">
            <a:avLst/>
          </a:prstGeom>
          <a:solidFill>
            <a:schemeClr val="accent4">
              <a:lumMod val="20000"/>
              <a:lumOff val="80000"/>
            </a:schemeClr>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charset="0"/>
                <a:ea typeface="Arial" charset="0"/>
                <a:cs typeface="Arial" charset="0"/>
              </a:rPr>
              <a:t>Controlled combustion</a:t>
            </a:r>
          </a:p>
        </p:txBody>
      </p:sp>
      <p:sp>
        <p:nvSpPr>
          <p:cNvPr id="59" name="object 6"/>
          <p:cNvSpPr/>
          <p:nvPr/>
        </p:nvSpPr>
        <p:spPr>
          <a:xfrm>
            <a:off x="3872709" y="3794588"/>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60" name="Rectangle 59"/>
          <p:cNvSpPr/>
          <p:nvPr/>
        </p:nvSpPr>
        <p:spPr>
          <a:xfrm>
            <a:off x="3998742" y="4817938"/>
            <a:ext cx="1281954" cy="293275"/>
          </a:xfrm>
          <a:prstGeom prst="rect">
            <a:avLst/>
          </a:prstGeom>
          <a:solidFill>
            <a:schemeClr val="accent4">
              <a:lumMod val="20000"/>
              <a:lumOff val="80000"/>
            </a:schemeClr>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tx1"/>
                </a:solidFill>
                <a:latin typeface="Arial" charset="0"/>
                <a:ea typeface="Arial" charset="0"/>
                <a:cs typeface="Arial" charset="0"/>
              </a:rPr>
              <a:t>Land application</a:t>
            </a:r>
          </a:p>
        </p:txBody>
      </p:sp>
      <p:sp>
        <p:nvSpPr>
          <p:cNvPr id="61" name="object 6"/>
          <p:cNvSpPr/>
          <p:nvPr/>
        </p:nvSpPr>
        <p:spPr>
          <a:xfrm>
            <a:off x="3872709" y="4294543"/>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62" name="Rectangle 61"/>
          <p:cNvSpPr/>
          <p:nvPr/>
        </p:nvSpPr>
        <p:spPr>
          <a:xfrm>
            <a:off x="3998742" y="5215699"/>
            <a:ext cx="1281954" cy="293275"/>
          </a:xfrm>
          <a:prstGeom prst="rect">
            <a:avLst/>
          </a:prstGeom>
          <a:solidFill>
            <a:schemeClr val="accent4">
              <a:lumMod val="20000"/>
              <a:lumOff val="80000"/>
            </a:schemeClr>
          </a:solid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tx1"/>
                </a:solidFill>
                <a:latin typeface="Arial" charset="0"/>
                <a:ea typeface="Arial" charset="0"/>
                <a:cs typeface="Arial" charset="0"/>
              </a:rPr>
              <a:t>Landfill</a:t>
            </a:r>
          </a:p>
        </p:txBody>
      </p:sp>
      <p:sp>
        <p:nvSpPr>
          <p:cNvPr id="63" name="object 6"/>
          <p:cNvSpPr/>
          <p:nvPr/>
        </p:nvSpPr>
        <p:spPr>
          <a:xfrm>
            <a:off x="3872709" y="4692304"/>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66" name="Rectangle 65"/>
          <p:cNvSpPr/>
          <p:nvPr/>
        </p:nvSpPr>
        <p:spPr>
          <a:xfrm>
            <a:off x="3998742" y="5637271"/>
            <a:ext cx="1281954" cy="293275"/>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accent3"/>
                </a:solidFill>
                <a:latin typeface="Arial" charset="0"/>
                <a:ea typeface="Arial" charset="0"/>
                <a:cs typeface="Arial" charset="0"/>
              </a:rPr>
              <a:t>Not harvested</a:t>
            </a:r>
          </a:p>
        </p:txBody>
      </p:sp>
      <p:sp>
        <p:nvSpPr>
          <p:cNvPr id="67" name="object 6"/>
          <p:cNvSpPr/>
          <p:nvPr/>
        </p:nvSpPr>
        <p:spPr>
          <a:xfrm>
            <a:off x="3872709" y="5113876"/>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68" name="Rectangle 67"/>
          <p:cNvSpPr/>
          <p:nvPr/>
        </p:nvSpPr>
        <p:spPr>
          <a:xfrm>
            <a:off x="3998742" y="6039606"/>
            <a:ext cx="1281954" cy="293275"/>
          </a:xfrm>
          <a:prstGeom prst="rect">
            <a:avLst/>
          </a:prstGeom>
          <a:solidFill>
            <a:schemeClr val="accent4">
              <a:lumMod val="20000"/>
              <a:lumOff val="80000"/>
            </a:schemeClr>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tx1"/>
                </a:solidFill>
                <a:latin typeface="Arial" charset="0"/>
                <a:ea typeface="Arial" charset="0"/>
                <a:cs typeface="Arial" charset="0"/>
              </a:rPr>
              <a:t>Refuse/discards</a:t>
            </a:r>
          </a:p>
        </p:txBody>
      </p:sp>
      <p:sp>
        <p:nvSpPr>
          <p:cNvPr id="70" name="Rectangle 69"/>
          <p:cNvSpPr/>
          <p:nvPr/>
        </p:nvSpPr>
        <p:spPr>
          <a:xfrm>
            <a:off x="3998742" y="6453941"/>
            <a:ext cx="1281954" cy="293275"/>
          </a:xfrm>
          <a:prstGeom prst="rect">
            <a:avLst/>
          </a:prstGeom>
          <a:solidFill>
            <a:schemeClr val="accent4">
              <a:lumMod val="20000"/>
              <a:lumOff val="80000"/>
            </a:schemeClr>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dirty="0">
                <a:solidFill>
                  <a:schemeClr val="tx1"/>
                </a:solidFill>
                <a:latin typeface="Arial" charset="0"/>
                <a:ea typeface="Arial" charset="0"/>
                <a:cs typeface="Arial" charset="0"/>
              </a:rPr>
              <a:t>Sewer</a:t>
            </a:r>
          </a:p>
        </p:txBody>
      </p:sp>
      <p:sp>
        <p:nvSpPr>
          <p:cNvPr id="71" name="object 6"/>
          <p:cNvSpPr/>
          <p:nvPr/>
        </p:nvSpPr>
        <p:spPr>
          <a:xfrm>
            <a:off x="3872709" y="5930546"/>
            <a:ext cx="126031" cy="678341"/>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80" name="Rectangle 79"/>
          <p:cNvSpPr/>
          <p:nvPr/>
        </p:nvSpPr>
        <p:spPr>
          <a:xfrm>
            <a:off x="7316396" y="2267905"/>
            <a:ext cx="1281954" cy="1577863"/>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 dirty="0">
                <a:solidFill>
                  <a:prstClr val="black"/>
                </a:solidFill>
                <a:latin typeface="Arial" charset="0"/>
                <a:ea typeface="Arial" charset="0"/>
                <a:cs typeface="Arial" charset="0"/>
              </a:rPr>
              <a:t>Pre-harvest losses and the weight of product packaging is excluded from the weight of FLW</a:t>
            </a:r>
            <a:endParaRPr lang="en-US" sz="1200" dirty="0">
              <a:solidFill>
                <a:schemeClr val="tx1"/>
              </a:solidFill>
              <a:latin typeface="Arial" charset="0"/>
              <a:ea typeface="Arial" charset="0"/>
              <a:cs typeface="Arial" charset="0"/>
            </a:endParaRPr>
          </a:p>
        </p:txBody>
      </p:sp>
      <p:sp>
        <p:nvSpPr>
          <p:cNvPr id="84" name="Rectangle 83"/>
          <p:cNvSpPr/>
          <p:nvPr/>
        </p:nvSpPr>
        <p:spPr>
          <a:xfrm>
            <a:off x="402455" y="116270"/>
            <a:ext cx="9037380" cy="757130"/>
          </a:xfrm>
          <a:prstGeom prst="rect">
            <a:avLst/>
          </a:prstGeom>
        </p:spPr>
        <p:txBody>
          <a:bodyPr wrap="square">
            <a:spAutoFit/>
          </a:bodyPr>
          <a:lstStyle/>
          <a:p>
            <a:pPr defTabSz="457200" fontAlgn="auto">
              <a:lnSpc>
                <a:spcPct val="90000"/>
              </a:lnSpc>
              <a:spcBef>
                <a:spcPts val="0"/>
              </a:spcBef>
              <a:spcAft>
                <a:spcPts val="0"/>
              </a:spcAft>
            </a:pPr>
            <a:r>
              <a:rPr lang="en-US" sz="2400" b="1" dirty="0">
                <a:solidFill>
                  <a:srgbClr val="FFC000"/>
                </a:solidFill>
              </a:rPr>
              <a:t>SAMPLE CUSTOMIZED GRAPHIC: </a:t>
            </a:r>
          </a:p>
          <a:p>
            <a:pPr defTabSz="457200" fontAlgn="auto">
              <a:lnSpc>
                <a:spcPct val="90000"/>
              </a:lnSpc>
              <a:spcBef>
                <a:spcPts val="0"/>
              </a:spcBef>
              <a:spcAft>
                <a:spcPts val="0"/>
              </a:spcAft>
            </a:pPr>
            <a:r>
              <a:rPr lang="en-US" sz="2400" b="1" dirty="0">
                <a:solidFill>
                  <a:srgbClr val="FFC000"/>
                </a:solidFill>
              </a:rPr>
              <a:t>Scope of </a:t>
            </a:r>
            <a:r>
              <a:rPr lang="en-US" sz="2400" b="1" i="1" dirty="0">
                <a:solidFill>
                  <a:srgbClr val="FFC000"/>
                </a:solidFill>
              </a:rPr>
              <a:t>Proposed</a:t>
            </a:r>
            <a:r>
              <a:rPr lang="en-US" sz="2400" b="1" dirty="0">
                <a:solidFill>
                  <a:srgbClr val="FFC000"/>
                </a:solidFill>
              </a:rPr>
              <a:t> European Commission Definition of Food Waste</a:t>
            </a:r>
            <a:endParaRPr lang="en-US" sz="2400" b="1" i="1" dirty="0">
              <a:solidFill>
                <a:srgbClr val="FFC000"/>
              </a:solidFill>
            </a:endParaRPr>
          </a:p>
        </p:txBody>
      </p:sp>
      <p:sp>
        <p:nvSpPr>
          <p:cNvPr id="72" name="object 6"/>
          <p:cNvSpPr/>
          <p:nvPr/>
        </p:nvSpPr>
        <p:spPr>
          <a:xfrm>
            <a:off x="5530639" y="2112322"/>
            <a:ext cx="208022" cy="538159"/>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73" name="object 6"/>
          <p:cNvSpPr/>
          <p:nvPr/>
        </p:nvSpPr>
        <p:spPr>
          <a:xfrm>
            <a:off x="5527791" y="2125649"/>
            <a:ext cx="116529" cy="1424099"/>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74" name="Rectangle 73"/>
          <p:cNvSpPr/>
          <p:nvPr/>
        </p:nvSpPr>
        <p:spPr>
          <a:xfrm>
            <a:off x="5644321" y="2267905"/>
            <a:ext cx="1281954" cy="698046"/>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b="1" dirty="0">
                <a:solidFill>
                  <a:schemeClr val="accent6">
                    <a:lumMod val="75000"/>
                  </a:schemeClr>
                </a:solidFill>
                <a:latin typeface="Arial" charset="0"/>
                <a:ea typeface="Arial" charset="0"/>
                <a:cs typeface="Arial" charset="0"/>
              </a:rPr>
              <a:t>Food category </a:t>
            </a:r>
            <a:r>
              <a:rPr lang="en-US" sz="1200" spc="-10" dirty="0">
                <a:solidFill>
                  <a:schemeClr val="tx1"/>
                </a:solidFill>
                <a:latin typeface="Arial" charset="0"/>
                <a:ea typeface="Arial" charset="0"/>
                <a:cs typeface="Arial" charset="0"/>
              </a:rPr>
              <a:t>= </a:t>
            </a:r>
            <a:r>
              <a:rPr lang="en-US" sz="1200" dirty="0">
                <a:solidFill>
                  <a:schemeClr val="tx1"/>
                </a:solidFill>
                <a:latin typeface="Arial" panose="020B0604020202020204" pitchFamily="34" charset="0"/>
                <a:cs typeface="Arial" panose="020B0604020202020204" pitchFamily="34" charset="0"/>
              </a:rPr>
              <a:t>All food and beverages</a:t>
            </a:r>
            <a:endParaRPr lang="en-US" sz="1200" spc="-10" dirty="0">
              <a:solidFill>
                <a:schemeClr val="tx1"/>
              </a:solidFill>
              <a:latin typeface="Arial" charset="0"/>
              <a:ea typeface="Arial" charset="0"/>
              <a:cs typeface="Arial" charset="0"/>
            </a:endParaRPr>
          </a:p>
        </p:txBody>
      </p:sp>
      <p:sp>
        <p:nvSpPr>
          <p:cNvPr id="81" name="Rectangle 80"/>
          <p:cNvSpPr/>
          <p:nvPr/>
        </p:nvSpPr>
        <p:spPr>
          <a:xfrm>
            <a:off x="5644322" y="3093164"/>
            <a:ext cx="1281954" cy="859569"/>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0"/>
          <a:lstStyle/>
          <a:p>
            <a:pPr algn="ctr"/>
            <a:r>
              <a:rPr lang="en-US" sz="1200" b="1" dirty="0">
                <a:solidFill>
                  <a:schemeClr val="accent6">
                    <a:lumMod val="75000"/>
                  </a:schemeClr>
                </a:solidFill>
                <a:latin typeface="Arial" charset="0"/>
                <a:ea typeface="Arial" charset="0"/>
                <a:cs typeface="Arial" charset="0"/>
              </a:rPr>
              <a:t>Lifecycle stage </a:t>
            </a:r>
            <a:r>
              <a:rPr lang="en-US" sz="1200" spc="-10" dirty="0">
                <a:solidFill>
                  <a:schemeClr val="tx1"/>
                </a:solidFill>
                <a:latin typeface="Arial" charset="0"/>
                <a:ea typeface="Arial" charset="0"/>
                <a:cs typeface="Arial" charset="0"/>
              </a:rPr>
              <a:t>= All (only includes farm-level FLW that’s off site)</a:t>
            </a:r>
            <a:endParaRPr lang="en-US" sz="1200" dirty="0">
              <a:solidFill>
                <a:schemeClr val="tx1"/>
              </a:solidFill>
              <a:latin typeface="Arial" charset="0"/>
              <a:ea typeface="Arial" charset="0"/>
              <a:cs typeface="Arial" charset="0"/>
            </a:endParaRPr>
          </a:p>
        </p:txBody>
      </p:sp>
      <p:sp>
        <p:nvSpPr>
          <p:cNvPr id="82" name="Rectangle 81"/>
          <p:cNvSpPr/>
          <p:nvPr/>
        </p:nvSpPr>
        <p:spPr>
          <a:xfrm>
            <a:off x="5644321" y="4094163"/>
            <a:ext cx="1281954" cy="537638"/>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b="1" dirty="0">
                <a:solidFill>
                  <a:schemeClr val="accent6">
                    <a:lumMod val="75000"/>
                  </a:schemeClr>
                </a:solidFill>
                <a:latin typeface="Arial" charset="0"/>
                <a:ea typeface="Arial" charset="0"/>
                <a:cs typeface="Arial" charset="0"/>
              </a:rPr>
              <a:t>Geography</a:t>
            </a:r>
            <a:r>
              <a:rPr lang="en-US" sz="1200" b="1" dirty="0">
                <a:solidFill>
                  <a:srgbClr val="63883F"/>
                </a:solidFill>
                <a:latin typeface="Arial" charset="0"/>
                <a:ea typeface="Arial" charset="0"/>
                <a:cs typeface="Arial" charset="0"/>
              </a:rPr>
              <a:t> </a:t>
            </a:r>
            <a:r>
              <a:rPr lang="en-US" sz="1200" spc="-10" dirty="0">
                <a:solidFill>
                  <a:schemeClr val="tx1"/>
                </a:solidFill>
                <a:latin typeface="Arial" charset="0"/>
                <a:ea typeface="Arial" charset="0"/>
                <a:cs typeface="Arial" charset="0"/>
              </a:rPr>
              <a:t>= </a:t>
            </a:r>
            <a:r>
              <a:rPr lang="en-US" sz="1200" dirty="0">
                <a:solidFill>
                  <a:schemeClr val="tx1"/>
                </a:solidFill>
                <a:latin typeface="Arial" charset="0"/>
                <a:ea typeface="Arial" charset="0"/>
                <a:cs typeface="Arial" charset="0"/>
              </a:rPr>
              <a:t>Entire country</a:t>
            </a:r>
            <a:endParaRPr lang="en-US" sz="1200" spc="-10" dirty="0">
              <a:solidFill>
                <a:schemeClr val="tx1"/>
              </a:solidFill>
              <a:latin typeface="Arial" charset="0"/>
              <a:ea typeface="Arial" charset="0"/>
              <a:cs typeface="Arial" charset="0"/>
            </a:endParaRPr>
          </a:p>
        </p:txBody>
      </p:sp>
      <p:sp>
        <p:nvSpPr>
          <p:cNvPr id="83" name="object 6"/>
          <p:cNvSpPr/>
          <p:nvPr/>
        </p:nvSpPr>
        <p:spPr>
          <a:xfrm>
            <a:off x="5530639" y="3461027"/>
            <a:ext cx="103280" cy="1746095"/>
          </a:xfrm>
          <a:custGeom>
            <a:avLst/>
            <a:gdLst/>
            <a:ahLst/>
            <a:cxnLst/>
            <a:rect l="l" t="t" r="r" b="b"/>
            <a:pathLst>
              <a:path w="91439" h="260350">
                <a:moveTo>
                  <a:pt x="0" y="0"/>
                </a:moveTo>
                <a:lnTo>
                  <a:pt x="0" y="259981"/>
                </a:lnTo>
                <a:lnTo>
                  <a:pt x="91440" y="259981"/>
                </a:lnTo>
              </a:path>
            </a:pathLst>
          </a:custGeom>
          <a:ln w="19050">
            <a:solidFill>
              <a:srgbClr val="63883F"/>
            </a:solidFill>
          </a:ln>
        </p:spPr>
        <p:txBody>
          <a:bodyPr wrap="square" lIns="0" tIns="0" rIns="0" bIns="0" rtlCol="0"/>
          <a:lstStyle/>
          <a:p>
            <a:endParaRPr/>
          </a:p>
        </p:txBody>
      </p:sp>
      <p:sp>
        <p:nvSpPr>
          <p:cNvPr id="86" name="Rectangle 85"/>
          <p:cNvSpPr/>
          <p:nvPr/>
        </p:nvSpPr>
        <p:spPr>
          <a:xfrm>
            <a:off x="5644321" y="4729219"/>
            <a:ext cx="1281954" cy="786992"/>
          </a:xfrm>
          <a:prstGeom prst="rect">
            <a:avLst/>
          </a:prstGeom>
          <a:solidFill>
            <a:schemeClr val="accent4">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200" b="1" dirty="0">
                <a:solidFill>
                  <a:schemeClr val="accent6">
                    <a:lumMod val="75000"/>
                  </a:schemeClr>
                </a:solidFill>
                <a:latin typeface="Arial" charset="0"/>
                <a:ea typeface="Arial" charset="0"/>
                <a:cs typeface="Arial" charset="0"/>
              </a:rPr>
              <a:t>Organization</a:t>
            </a:r>
            <a:r>
              <a:rPr lang="en-US" sz="1200" b="1" dirty="0">
                <a:solidFill>
                  <a:srgbClr val="63883F"/>
                </a:solidFill>
                <a:latin typeface="Arial" charset="0"/>
                <a:ea typeface="Arial" charset="0"/>
                <a:cs typeface="Arial" charset="0"/>
              </a:rPr>
              <a:t> </a:t>
            </a:r>
            <a:r>
              <a:rPr lang="en-US" sz="1200" spc="-10" dirty="0">
                <a:solidFill>
                  <a:schemeClr val="tx1"/>
                </a:solidFill>
                <a:latin typeface="Arial" charset="0"/>
                <a:ea typeface="Arial" charset="0"/>
                <a:cs typeface="Arial" charset="0"/>
              </a:rPr>
              <a:t>= </a:t>
            </a:r>
          </a:p>
          <a:p>
            <a:pPr algn="ctr"/>
            <a:r>
              <a:rPr lang="en-US" sz="1200" dirty="0">
                <a:solidFill>
                  <a:schemeClr val="tx1"/>
                </a:solidFill>
                <a:latin typeface="Arial" charset="0"/>
                <a:ea typeface="Arial" charset="0"/>
                <a:cs typeface="Arial" charset="0"/>
              </a:rPr>
              <a:t> All FLW-producing units</a:t>
            </a:r>
            <a:endParaRPr lang="en-US" sz="1200" spc="-10" dirty="0">
              <a:solidFill>
                <a:schemeClr val="tx1"/>
              </a:solidFill>
              <a:latin typeface="Arial" charset="0"/>
              <a:ea typeface="Arial" charset="0"/>
              <a:cs typeface="Arial" charset="0"/>
            </a:endParaRPr>
          </a:p>
        </p:txBody>
      </p:sp>
      <p:sp>
        <p:nvSpPr>
          <p:cNvPr id="42" name="L-Shape 41"/>
          <p:cNvSpPr>
            <a:spLocks noChangeAspect="1"/>
          </p:cNvSpPr>
          <p:nvPr/>
        </p:nvSpPr>
        <p:spPr>
          <a:xfrm rot="2640000" flipH="1">
            <a:off x="5269956" y="5061361"/>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L-Shape 42"/>
          <p:cNvSpPr>
            <a:spLocks noChangeAspect="1"/>
          </p:cNvSpPr>
          <p:nvPr/>
        </p:nvSpPr>
        <p:spPr>
          <a:xfrm rot="2640000" flipH="1">
            <a:off x="5274439" y="5886111"/>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L-Shape 43"/>
          <p:cNvSpPr>
            <a:spLocks noChangeAspect="1"/>
          </p:cNvSpPr>
          <p:nvPr/>
        </p:nvSpPr>
        <p:spPr>
          <a:xfrm rot="2640000" flipH="1">
            <a:off x="5278921" y="3685277"/>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L-Shape 44"/>
          <p:cNvSpPr>
            <a:spLocks noChangeAspect="1"/>
          </p:cNvSpPr>
          <p:nvPr/>
        </p:nvSpPr>
        <p:spPr>
          <a:xfrm rot="2640000" flipH="1">
            <a:off x="5274439" y="6302968"/>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L-Shape 46"/>
          <p:cNvSpPr>
            <a:spLocks noChangeAspect="1"/>
          </p:cNvSpPr>
          <p:nvPr/>
        </p:nvSpPr>
        <p:spPr>
          <a:xfrm rot="2640000" flipH="1">
            <a:off x="5274439" y="4648987"/>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L-Shape 47"/>
          <p:cNvSpPr>
            <a:spLocks noChangeAspect="1"/>
          </p:cNvSpPr>
          <p:nvPr/>
        </p:nvSpPr>
        <p:spPr>
          <a:xfrm rot="2640000" flipH="1">
            <a:off x="5260992" y="4084213"/>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L-Shape 63"/>
          <p:cNvSpPr>
            <a:spLocks noChangeAspect="1"/>
          </p:cNvSpPr>
          <p:nvPr/>
        </p:nvSpPr>
        <p:spPr>
          <a:xfrm rot="2640000" flipH="1">
            <a:off x="5269957" y="3138433"/>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L-Shape 64"/>
          <p:cNvSpPr>
            <a:spLocks noChangeAspect="1"/>
          </p:cNvSpPr>
          <p:nvPr/>
        </p:nvSpPr>
        <p:spPr>
          <a:xfrm rot="2640000" flipH="1">
            <a:off x="3620452" y="2134390"/>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L-Shape 74"/>
          <p:cNvSpPr>
            <a:spLocks noChangeAspect="1"/>
          </p:cNvSpPr>
          <p:nvPr/>
        </p:nvSpPr>
        <p:spPr>
          <a:xfrm rot="2640000" flipH="1">
            <a:off x="3624935" y="2528836"/>
            <a:ext cx="152795" cy="343805"/>
          </a:xfrm>
          <a:prstGeom prst="corner">
            <a:avLst>
              <a:gd name="adj1" fmla="val 50000"/>
              <a:gd name="adj2" fmla="val 52191"/>
            </a:avLst>
          </a:prstGeom>
          <a:solidFill>
            <a:srgbClr val="6388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17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6275" y="1525073"/>
            <a:ext cx="2808782" cy="830997"/>
          </a:xfrm>
          <a:prstGeom prst="rect">
            <a:avLst/>
          </a:prstGeom>
        </p:spPr>
        <p:txBody>
          <a:bodyPr wrap="none">
            <a:spAutoFit/>
          </a:bodyPr>
          <a:lstStyle/>
          <a:p>
            <a:r>
              <a:rPr lang="en-US" sz="4800" b="1" dirty="0">
                <a:solidFill>
                  <a:schemeClr val="accent4"/>
                </a:solidFill>
              </a:rPr>
              <a:t>APPENDIX</a:t>
            </a:r>
          </a:p>
        </p:txBody>
      </p:sp>
      <p:sp>
        <p:nvSpPr>
          <p:cNvPr id="5" name="TextBox 4"/>
          <p:cNvSpPr txBox="1"/>
          <p:nvPr/>
        </p:nvSpPr>
        <p:spPr>
          <a:xfrm>
            <a:off x="793376" y="2756647"/>
            <a:ext cx="8299323" cy="1815882"/>
          </a:xfrm>
          <a:prstGeom prst="rect">
            <a:avLst/>
          </a:prstGeom>
          <a:noFill/>
        </p:spPr>
        <p:txBody>
          <a:bodyPr wrap="none" rtlCol="0">
            <a:spAutoFit/>
          </a:bodyPr>
          <a:lstStyle/>
          <a:p>
            <a:pPr marL="285750" indent="-285750">
              <a:buFont typeface="Arial" panose="020B0604020202020204" pitchFamily="34" charset="0"/>
              <a:buChar char="•"/>
            </a:pPr>
            <a:r>
              <a:rPr lang="en-US" sz="2800" dirty="0"/>
              <a:t>Definitions for Material Type, Destination &amp; Boundary</a:t>
            </a:r>
            <a:endParaRPr lang="en-US" sz="2800" i="1" dirty="0"/>
          </a:p>
          <a:p>
            <a:pPr marL="285750" indent="-285750">
              <a:buFont typeface="Arial" panose="020B0604020202020204" pitchFamily="34" charset="0"/>
              <a:buChar char="•"/>
            </a:pPr>
            <a:r>
              <a:rPr lang="en-US" sz="2800" dirty="0"/>
              <a:t>8 Requirements of the </a:t>
            </a:r>
            <a:r>
              <a:rPr lang="en-US" sz="2800" i="1" dirty="0"/>
              <a:t>FLW Standard</a:t>
            </a:r>
          </a:p>
          <a:p>
            <a:pPr marL="285750" indent="-285750">
              <a:buFont typeface="Arial" panose="020B0604020202020204" pitchFamily="34" charset="0"/>
              <a:buChar char="•"/>
            </a:pPr>
            <a:r>
              <a:rPr lang="en-US" sz="2800" dirty="0"/>
              <a:t>Table of Contents in the </a:t>
            </a:r>
            <a:r>
              <a:rPr lang="en-US" sz="2800" i="1" dirty="0"/>
              <a:t>FLW Standard</a:t>
            </a:r>
            <a:br>
              <a:rPr lang="en-US" sz="2800" i="1" dirty="0"/>
            </a:br>
            <a:endParaRPr lang="en-US" sz="2800" dirty="0"/>
          </a:p>
        </p:txBody>
      </p:sp>
    </p:spTree>
    <p:extLst>
      <p:ext uri="{BB962C8B-B14F-4D97-AF65-F5344CB8AC3E}">
        <p14:creationId xmlns:p14="http://schemas.microsoft.com/office/powerpoint/2010/main" val="717262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462155" y="16042"/>
            <a:ext cx="8458200" cy="52863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z="2400" b="1" dirty="0">
                <a:solidFill>
                  <a:srgbClr val="FFC000"/>
                </a:solidFill>
                <a:latin typeface="+mn-lt"/>
              </a:rPr>
              <a:t>DEFINITION: </a:t>
            </a:r>
            <a:r>
              <a:rPr lang="en-US" altLang="en-US" sz="2400" b="1" i="1" dirty="0">
                <a:solidFill>
                  <a:srgbClr val="FFC000"/>
                </a:solidFill>
                <a:latin typeface="+mn-lt"/>
              </a:rPr>
              <a:t>MATERIAL TYPES</a:t>
            </a:r>
          </a:p>
        </p:txBody>
      </p:sp>
      <p:sp>
        <p:nvSpPr>
          <p:cNvPr id="9" name="Rectangle 8"/>
          <p:cNvSpPr/>
          <p:nvPr/>
        </p:nvSpPr>
        <p:spPr>
          <a:xfrm>
            <a:off x="462155" y="853983"/>
            <a:ext cx="7748336" cy="5570756"/>
          </a:xfrm>
          <a:prstGeom prst="rect">
            <a:avLst/>
          </a:prstGeom>
        </p:spPr>
        <p:txBody>
          <a:bodyPr wrap="square">
            <a:spAutoFit/>
          </a:bodyPr>
          <a:lstStyle/>
          <a:p>
            <a:r>
              <a:rPr lang="en-US" b="1" dirty="0">
                <a:solidFill>
                  <a:schemeClr val="accent6"/>
                </a:solidFill>
              </a:rPr>
              <a:t>Defining Food and Inedible Parts</a:t>
            </a:r>
          </a:p>
          <a:p>
            <a:endParaRPr lang="en-US" b="1" dirty="0">
              <a:solidFill>
                <a:schemeClr val="accent6"/>
              </a:solidFill>
            </a:endParaRPr>
          </a:p>
          <a:p>
            <a:r>
              <a:rPr lang="en-US" b="1" dirty="0" err="1"/>
              <a:t>Food</a:t>
            </a:r>
            <a:r>
              <a:rPr lang="en-US" dirty="0" err="1"/>
              <a:t>:</a:t>
            </a:r>
            <a:r>
              <a:rPr lang="en-US" baseline="30000" dirty="0" err="1"/>
              <a:t>a</a:t>
            </a:r>
            <a:r>
              <a:rPr lang="en-US" dirty="0"/>
              <a:t> Any substance—whether processed, semi-processed, or raw—that is intended for human consumption. “Food” includes drink, and any substance that has been used in the manufacture, preparation, or treatment of food. “Food” also includes material that has spoiled and is therefore no longer fit for human consumption. It does not include cosmetics, tobacco, or substances used only as drugs. It does not include processing agents used along the food supply chain, for example, water to clean or cook raw materials in factories or at home.</a:t>
            </a:r>
          </a:p>
          <a:p>
            <a:endParaRPr lang="en-US" dirty="0"/>
          </a:p>
          <a:p>
            <a:r>
              <a:rPr lang="en-US" b="1" dirty="0"/>
              <a:t>Inedible parts</a:t>
            </a:r>
            <a:r>
              <a:rPr lang="en-US" dirty="0"/>
              <a:t>: Components associated with a food that, in a particular food supply chain, are not intended to be consumed by humans. Examples of inedible parts associated with food could include bones, rinds, and pits/stones. “Inedible parts” do not include packaging. What is considered inedible varies among users (e.g., chicken feet are consumed in some food supply chains but not others), changes over time, and is influenced by a range of variables including culture, socio-economic factors, availability, price, technological advances, international trade, and geography.</a:t>
            </a:r>
          </a:p>
          <a:p>
            <a:endParaRPr lang="en-US" dirty="0"/>
          </a:p>
          <a:p>
            <a:r>
              <a:rPr lang="en-US" sz="1400" baseline="30000" dirty="0" err="1"/>
              <a:t>a</a:t>
            </a:r>
            <a:r>
              <a:rPr lang="en-US" sz="1400" dirty="0" err="1"/>
              <a:t>Adapted</a:t>
            </a:r>
            <a:r>
              <a:rPr lang="en-US" sz="1400" dirty="0"/>
              <a:t> from Codex </a:t>
            </a:r>
            <a:r>
              <a:rPr lang="en-US" sz="1400" dirty="0" err="1"/>
              <a:t>Alimentarius</a:t>
            </a:r>
            <a:r>
              <a:rPr lang="en-US" sz="1400" dirty="0"/>
              <a:t> Commission (2013)</a:t>
            </a:r>
          </a:p>
        </p:txBody>
      </p:sp>
    </p:spTree>
    <p:extLst>
      <p:ext uri="{BB962C8B-B14F-4D97-AF65-F5344CB8AC3E}">
        <p14:creationId xmlns:p14="http://schemas.microsoft.com/office/powerpoint/2010/main" val="2279506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462155" y="16042"/>
            <a:ext cx="8458200" cy="52863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z="2400" b="1" dirty="0">
                <a:solidFill>
                  <a:srgbClr val="FFC000"/>
                </a:solidFill>
                <a:latin typeface="+mn-lt"/>
              </a:rPr>
              <a:t>DEFINITION: </a:t>
            </a:r>
            <a:r>
              <a:rPr lang="en-US" altLang="en-US" sz="2400" b="1" i="1" dirty="0">
                <a:solidFill>
                  <a:srgbClr val="FFC000"/>
                </a:solidFill>
                <a:latin typeface="+mn-lt"/>
              </a:rPr>
              <a:t>DESTINATIONS</a:t>
            </a:r>
          </a:p>
        </p:txBody>
      </p:sp>
      <p:graphicFrame>
        <p:nvGraphicFramePr>
          <p:cNvPr id="2" name="Table 1"/>
          <p:cNvGraphicFramePr>
            <a:graphicFrameLocks noGrp="1"/>
          </p:cNvGraphicFramePr>
          <p:nvPr>
            <p:extLst/>
          </p:nvPr>
        </p:nvGraphicFramePr>
        <p:xfrm>
          <a:off x="206477" y="450289"/>
          <a:ext cx="8745962" cy="6366791"/>
        </p:xfrm>
        <a:graphic>
          <a:graphicData uri="http://schemas.openxmlformats.org/drawingml/2006/table">
            <a:tbl>
              <a:tblPr firstRow="1" bandRow="1">
                <a:tableStyleId>{93296810-A885-4BE3-A3E7-6D5BEEA58F35}</a:tableStyleId>
              </a:tblPr>
              <a:tblGrid>
                <a:gridCol w="1725562">
                  <a:extLst>
                    <a:ext uri="{9D8B030D-6E8A-4147-A177-3AD203B41FA5}">
                      <a16:colId xmlns:a16="http://schemas.microsoft.com/office/drawing/2014/main" val="20000"/>
                    </a:ext>
                  </a:extLst>
                </a:gridCol>
                <a:gridCol w="7020400">
                  <a:extLst>
                    <a:ext uri="{9D8B030D-6E8A-4147-A177-3AD203B41FA5}">
                      <a16:colId xmlns:a16="http://schemas.microsoft.com/office/drawing/2014/main" val="20001"/>
                    </a:ext>
                  </a:extLst>
                </a:gridCol>
              </a:tblGrid>
              <a:tr h="210295">
                <a:tc>
                  <a:txBody>
                    <a:bodyPr/>
                    <a:lstStyle/>
                    <a:p>
                      <a:pPr marL="0" marR="0">
                        <a:lnSpc>
                          <a:spcPct val="115000"/>
                        </a:lnSpc>
                        <a:spcBef>
                          <a:spcPts val="0"/>
                        </a:spcBef>
                        <a:spcAft>
                          <a:spcPts val="0"/>
                        </a:spcAft>
                      </a:pPr>
                      <a:r>
                        <a:rPr lang="en-US" sz="1200" dirty="0">
                          <a:effectLst/>
                        </a:rPr>
                        <a:t>Destination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tabLst>
                          <a:tab pos="4015105" algn="l"/>
                        </a:tabLst>
                      </a:pPr>
                      <a:r>
                        <a:rPr lang="en-US" sz="1200" dirty="0">
                          <a:effectLst/>
                        </a:rPr>
                        <a:t>Definition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00"/>
                  </a:ext>
                </a:extLst>
              </a:tr>
              <a:tr h="294010">
                <a:tc>
                  <a:txBody>
                    <a:bodyPr/>
                    <a:lstStyle/>
                    <a:p>
                      <a:pPr marL="0" marR="0">
                        <a:lnSpc>
                          <a:spcPct val="115000"/>
                        </a:lnSpc>
                        <a:spcBef>
                          <a:spcPts val="0"/>
                        </a:spcBef>
                        <a:spcAft>
                          <a:spcPts val="0"/>
                        </a:spcAft>
                      </a:pPr>
                      <a:r>
                        <a:rPr lang="en-US" sz="1200" b="1" dirty="0">
                          <a:effectLst/>
                        </a:rPr>
                        <a:t>Animal feed</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a:effectLst/>
                        </a:rPr>
                        <a:t>Diverting material  from the food supply chain</a:t>
                      </a:r>
                      <a:r>
                        <a:rPr lang="en-US" sz="1200" baseline="30000">
                          <a:effectLst/>
                        </a:rPr>
                        <a:t>a</a:t>
                      </a:r>
                      <a:r>
                        <a:rPr lang="en-US" sz="1200">
                          <a:effectLst/>
                        </a:rPr>
                        <a:t> (directly or after processing) to animals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01"/>
                  </a:ext>
                </a:extLst>
              </a:tr>
              <a:tr h="923489">
                <a:tc>
                  <a:txBody>
                    <a:bodyPr/>
                    <a:lstStyle/>
                    <a:p>
                      <a:pPr marL="0" marR="0">
                        <a:lnSpc>
                          <a:spcPct val="115000"/>
                        </a:lnSpc>
                        <a:spcBef>
                          <a:spcPts val="0"/>
                        </a:spcBef>
                        <a:spcAft>
                          <a:spcPts val="0"/>
                        </a:spcAft>
                      </a:pPr>
                      <a:r>
                        <a:rPr lang="en-US" sz="1200" b="1" dirty="0">
                          <a:effectLst/>
                        </a:rPr>
                        <a:t>Bio-based materials/biochemical processing</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dirty="0">
                          <a:effectLst/>
                        </a:rPr>
                        <a:t>Converting material into industrial products. Examples include creating fibers for packaging material, creating bioplastics (e.g., </a:t>
                      </a:r>
                      <a:r>
                        <a:rPr lang="en-US" sz="1200" dirty="0" err="1">
                          <a:effectLst/>
                        </a:rPr>
                        <a:t>polylactic</a:t>
                      </a:r>
                      <a:r>
                        <a:rPr lang="en-US" sz="1200" dirty="0">
                          <a:effectLst/>
                        </a:rPr>
                        <a:t> acid), making “traditional” materials such as leather or feathers (e.g., for pillows), and rendering fat, oil, or grease into a raw material to make products such as soaps, biodiesel, or cosmetics. “Biochemical processing” does not refer to anaerobic digestion or production of bioethanol through fermentation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02"/>
                  </a:ext>
                </a:extLst>
              </a:tr>
              <a:tr h="923489">
                <a:tc>
                  <a:txBody>
                    <a:bodyPr/>
                    <a:lstStyle/>
                    <a:p>
                      <a:pPr marL="0" marR="0">
                        <a:lnSpc>
                          <a:spcPct val="115000"/>
                        </a:lnSpc>
                        <a:spcBef>
                          <a:spcPts val="0"/>
                        </a:spcBef>
                        <a:spcAft>
                          <a:spcPts val="0"/>
                        </a:spcAft>
                      </a:pPr>
                      <a:r>
                        <a:rPr lang="en-US" sz="1200" b="1" dirty="0" err="1">
                          <a:effectLst/>
                        </a:rPr>
                        <a:t>Codigestion</a:t>
                      </a:r>
                      <a:r>
                        <a:rPr lang="en-US" sz="1200" b="1" dirty="0">
                          <a:effectLst/>
                        </a:rPr>
                        <a:t>/anaerobic digestion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dirty="0">
                          <a:effectLst/>
                        </a:rPr>
                        <a:t>Breaking down material via bacteria in the absence of oxygen. This process generates biogas and nutrient-rich matter. </a:t>
                      </a:r>
                      <a:r>
                        <a:rPr lang="en-US" sz="1200" dirty="0" err="1">
                          <a:effectLst/>
                        </a:rPr>
                        <a:t>Codigestion</a:t>
                      </a:r>
                      <a:r>
                        <a:rPr lang="en-US" sz="1200" dirty="0">
                          <a:effectLst/>
                        </a:rPr>
                        <a:t> refers to the simultaneous anaerobic digestion of FLW and other organic material in one digester. This destination includes fermentation (converting carbohydrates—such as glucose, fructose, and sucrose—via microbes into alcohols in the absence of oxygen to create products such as biofuels)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03"/>
                  </a:ext>
                </a:extLst>
              </a:tr>
              <a:tr h="495573">
                <a:tc>
                  <a:txBody>
                    <a:bodyPr/>
                    <a:lstStyle/>
                    <a:p>
                      <a:pPr marL="0" marR="0">
                        <a:lnSpc>
                          <a:spcPct val="115000"/>
                        </a:lnSpc>
                        <a:spcBef>
                          <a:spcPts val="0"/>
                        </a:spcBef>
                        <a:spcAft>
                          <a:spcPts val="0"/>
                        </a:spcAft>
                      </a:pPr>
                      <a:r>
                        <a:rPr lang="en-US" sz="1200" b="1" dirty="0">
                          <a:effectLst/>
                        </a:rPr>
                        <a:t>Composting/aerobic processes</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dirty="0">
                          <a:effectLst/>
                        </a:rPr>
                        <a:t>Breaking down material via bacteria in oxygen-rich environments. Composting refers to the production of organic material (via aerobic processes) that can be used as a soil amendment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04"/>
                  </a:ext>
                </a:extLst>
              </a:tr>
              <a:tr h="495573">
                <a:tc>
                  <a:txBody>
                    <a:bodyPr/>
                    <a:lstStyle/>
                    <a:p>
                      <a:pPr marL="0" marR="0">
                        <a:lnSpc>
                          <a:spcPct val="115000"/>
                        </a:lnSpc>
                        <a:spcBef>
                          <a:spcPts val="0"/>
                        </a:spcBef>
                        <a:spcAft>
                          <a:spcPts val="0"/>
                        </a:spcAft>
                      </a:pPr>
                      <a:r>
                        <a:rPr lang="en-US" sz="1200" b="1" dirty="0">
                          <a:effectLst/>
                        </a:rPr>
                        <a:t>Controlled combustion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dirty="0">
                          <a:effectLst/>
                        </a:rPr>
                        <a:t>Sending material to a facility that is specifically designed for combustion in a controlled manner, which may include some form of energy recovery (this may also be referred to as incineration)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05"/>
                  </a:ext>
                </a:extLst>
              </a:tr>
              <a:tr h="315723">
                <a:tc>
                  <a:txBody>
                    <a:bodyPr/>
                    <a:lstStyle/>
                    <a:p>
                      <a:pPr marL="0" marR="0">
                        <a:lnSpc>
                          <a:spcPct val="115000"/>
                        </a:lnSpc>
                        <a:spcBef>
                          <a:spcPts val="0"/>
                        </a:spcBef>
                        <a:spcAft>
                          <a:spcPts val="0"/>
                        </a:spcAft>
                      </a:pPr>
                      <a:r>
                        <a:rPr lang="en-US" sz="1200" b="1" dirty="0">
                          <a:effectLst/>
                        </a:rPr>
                        <a:t>Land application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spcBef>
                          <a:spcPts val="0"/>
                        </a:spcBef>
                        <a:spcAft>
                          <a:spcPts val="0"/>
                        </a:spcAft>
                      </a:pPr>
                      <a:r>
                        <a:rPr lang="en-US" sz="1200" dirty="0">
                          <a:effectLst/>
                        </a:rPr>
                        <a:t>Spreading, spraying, injecting, or incorporating organic material onto or below the surface of the land to enhance soil quality</a:t>
                      </a:r>
                      <a:endParaRPr lang="en-US" sz="1200" dirty="0">
                        <a:effectLst/>
                        <a:latin typeface="Times New Roman" panose="02020603050405020304" pitchFamily="18" charset="0"/>
                        <a:ea typeface="MS Mincho"/>
                      </a:endParaRPr>
                    </a:p>
                  </a:txBody>
                  <a:tcPr marL="50353" marR="50353" marT="25176" marB="25176"/>
                </a:tc>
                <a:extLst>
                  <a:ext uri="{0D108BD9-81ED-4DB2-BD59-A6C34878D82A}">
                    <a16:rowId xmlns:a16="http://schemas.microsoft.com/office/drawing/2014/main" val="10006"/>
                  </a:ext>
                </a:extLst>
              </a:tr>
              <a:tr h="352933">
                <a:tc>
                  <a:txBody>
                    <a:bodyPr/>
                    <a:lstStyle/>
                    <a:p>
                      <a:pPr marL="0" marR="0">
                        <a:lnSpc>
                          <a:spcPct val="115000"/>
                        </a:lnSpc>
                        <a:spcBef>
                          <a:spcPts val="0"/>
                        </a:spcBef>
                        <a:spcAft>
                          <a:spcPts val="0"/>
                        </a:spcAft>
                      </a:pPr>
                      <a:r>
                        <a:rPr lang="en-US" sz="1200" b="1" dirty="0">
                          <a:effectLst/>
                        </a:rPr>
                        <a:t>Landfill</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dirty="0">
                          <a:effectLst/>
                        </a:rPr>
                        <a:t>Sending material to an area of land or an excavated site that is specifically designed and built to receive wastes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07"/>
                  </a:ext>
                </a:extLst>
              </a:tr>
              <a:tr h="248068">
                <a:tc>
                  <a:txBody>
                    <a:bodyPr/>
                    <a:lstStyle/>
                    <a:p>
                      <a:pPr marL="0" marR="0">
                        <a:lnSpc>
                          <a:spcPct val="115000"/>
                        </a:lnSpc>
                        <a:spcBef>
                          <a:spcPts val="0"/>
                        </a:spcBef>
                        <a:spcAft>
                          <a:spcPts val="0"/>
                        </a:spcAft>
                      </a:pPr>
                      <a:r>
                        <a:rPr lang="en-US" sz="1200" b="1" dirty="0">
                          <a:effectLst/>
                        </a:rPr>
                        <a:t>Not harvested/plowed-in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dirty="0">
                          <a:effectLst/>
                        </a:rPr>
                        <a:t>Leaving crops that were ready for harvest in the field or tilling them into the soil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08"/>
                  </a:ext>
                </a:extLst>
              </a:tr>
              <a:tr h="638213">
                <a:tc>
                  <a:txBody>
                    <a:bodyPr/>
                    <a:lstStyle/>
                    <a:p>
                      <a:pPr marL="0" marR="0">
                        <a:lnSpc>
                          <a:spcPct val="115000"/>
                        </a:lnSpc>
                        <a:spcBef>
                          <a:spcPts val="0"/>
                        </a:spcBef>
                        <a:spcAft>
                          <a:spcPts val="0"/>
                        </a:spcAft>
                      </a:pPr>
                      <a:r>
                        <a:rPr lang="en-US" sz="1200" b="1" dirty="0">
                          <a:effectLst/>
                        </a:rPr>
                        <a:t>Refuse/discards/litter</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dirty="0">
                          <a:effectLst/>
                        </a:rPr>
                        <a:t>Abandoning material on land or disposing of it in the sea. This includes open dumps (i.e., uncovered, unlined), open burn (i.e., not in a controlled facility), the portion of harvested crops eaten by pests, and fish discards (the portion of total catch that is thrown away or slipped)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09"/>
                  </a:ext>
                </a:extLst>
              </a:tr>
              <a:tr h="352933">
                <a:tc>
                  <a:txBody>
                    <a:bodyPr/>
                    <a:lstStyle/>
                    <a:p>
                      <a:pPr marL="0" marR="0">
                        <a:lnSpc>
                          <a:spcPct val="115000"/>
                        </a:lnSpc>
                        <a:spcBef>
                          <a:spcPts val="0"/>
                        </a:spcBef>
                        <a:spcAft>
                          <a:spcPts val="0"/>
                        </a:spcAft>
                      </a:pPr>
                      <a:r>
                        <a:rPr lang="en-US" sz="1200" b="1" dirty="0">
                          <a:effectLst/>
                        </a:rPr>
                        <a:t>Sewer/wastewater treatment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dirty="0">
                          <a:effectLst/>
                        </a:rPr>
                        <a:t>Sending material down the sewer (with or without prior treatment), including that which may go to a facility designed to treat wastewater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10"/>
                  </a:ext>
                </a:extLst>
              </a:tr>
              <a:tr h="352933">
                <a:tc>
                  <a:txBody>
                    <a:bodyPr/>
                    <a:lstStyle/>
                    <a:p>
                      <a:pPr marL="0" marR="0">
                        <a:lnSpc>
                          <a:spcPct val="115000"/>
                        </a:lnSpc>
                        <a:spcBef>
                          <a:spcPts val="0"/>
                        </a:spcBef>
                        <a:spcAft>
                          <a:spcPts val="0"/>
                        </a:spcAft>
                      </a:pPr>
                      <a:r>
                        <a:rPr lang="en-US" sz="1200" b="1" dirty="0">
                          <a:effectLst/>
                        </a:rPr>
                        <a:t>Other</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a:txBody>
                    <a:bodyPr/>
                    <a:lstStyle/>
                    <a:p>
                      <a:pPr marL="0" marR="0">
                        <a:lnSpc>
                          <a:spcPct val="115000"/>
                        </a:lnSpc>
                        <a:spcBef>
                          <a:spcPts val="0"/>
                        </a:spcBef>
                        <a:spcAft>
                          <a:spcPts val="0"/>
                        </a:spcAft>
                      </a:pPr>
                      <a:r>
                        <a:rPr lang="en-US" sz="1200" dirty="0">
                          <a:effectLst/>
                        </a:rPr>
                        <a:t>Sending material to a destination that is different from the 10 listed above. This destination should be described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extLst>
                  <a:ext uri="{0D108BD9-81ED-4DB2-BD59-A6C34878D82A}">
                    <a16:rowId xmlns:a16="http://schemas.microsoft.com/office/drawing/2014/main" val="10011"/>
                  </a:ext>
                </a:extLst>
              </a:tr>
              <a:tr h="184360">
                <a:tc gridSpan="2">
                  <a:txBody>
                    <a:bodyPr/>
                    <a:lstStyle/>
                    <a:p>
                      <a:pPr marL="0" marR="0">
                        <a:lnSpc>
                          <a:spcPct val="115000"/>
                        </a:lnSpc>
                        <a:spcBef>
                          <a:spcPts val="0"/>
                        </a:spcBef>
                        <a:spcAft>
                          <a:spcPts val="0"/>
                        </a:spcAft>
                      </a:pPr>
                      <a:r>
                        <a:rPr lang="en-US" sz="1200" baseline="30000" dirty="0">
                          <a:effectLst/>
                        </a:rPr>
                        <a:t>a</a:t>
                      </a:r>
                      <a:r>
                        <a:rPr lang="en-US" sz="1200" dirty="0">
                          <a:effectLst/>
                        </a:rPr>
                        <a:t> Excludes crops intentionally grown for bioenergy, animal feed, seed, or industrial use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353" marR="50353" marT="25176" marB="25176"/>
                </a:tc>
                <a:tc hMerge="1">
                  <a:txBody>
                    <a:bodyPr/>
                    <a:lstStyle/>
                    <a:p>
                      <a:endParaRPr lang="en-US"/>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3601443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462155" y="16042"/>
            <a:ext cx="8458200" cy="52863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z="2400" b="1" dirty="0">
                <a:solidFill>
                  <a:srgbClr val="FFC000"/>
                </a:solidFill>
                <a:latin typeface="+mn-lt"/>
              </a:rPr>
              <a:t>DEFINITION: </a:t>
            </a:r>
            <a:r>
              <a:rPr lang="en-US" altLang="en-US" sz="2400" b="1" i="1" dirty="0">
                <a:solidFill>
                  <a:srgbClr val="FFC000"/>
                </a:solidFill>
                <a:latin typeface="+mn-lt"/>
              </a:rPr>
              <a:t>BOUNDARY</a:t>
            </a:r>
          </a:p>
        </p:txBody>
      </p:sp>
      <p:graphicFrame>
        <p:nvGraphicFramePr>
          <p:cNvPr id="4" name="Table 3"/>
          <p:cNvGraphicFramePr>
            <a:graphicFrameLocks noGrp="1"/>
          </p:cNvGraphicFramePr>
          <p:nvPr>
            <p:extLst/>
          </p:nvPr>
        </p:nvGraphicFramePr>
        <p:xfrm>
          <a:off x="611606" y="917406"/>
          <a:ext cx="7562849" cy="5756689"/>
        </p:xfrm>
        <a:graphic>
          <a:graphicData uri="http://schemas.openxmlformats.org/drawingml/2006/table">
            <a:tbl>
              <a:tblPr firstRow="1" firstCol="1" bandRow="1">
                <a:tableStyleId>{93296810-A885-4BE3-A3E7-6D5BEEA58F35}</a:tableStyleId>
              </a:tblPr>
              <a:tblGrid>
                <a:gridCol w="1397356">
                  <a:extLst>
                    <a:ext uri="{9D8B030D-6E8A-4147-A177-3AD203B41FA5}">
                      <a16:colId xmlns:a16="http://schemas.microsoft.com/office/drawing/2014/main" val="20000"/>
                    </a:ext>
                  </a:extLst>
                </a:gridCol>
                <a:gridCol w="3503121">
                  <a:extLst>
                    <a:ext uri="{9D8B030D-6E8A-4147-A177-3AD203B41FA5}">
                      <a16:colId xmlns:a16="http://schemas.microsoft.com/office/drawing/2014/main" val="20001"/>
                    </a:ext>
                  </a:extLst>
                </a:gridCol>
                <a:gridCol w="2662372">
                  <a:extLst>
                    <a:ext uri="{9D8B030D-6E8A-4147-A177-3AD203B41FA5}">
                      <a16:colId xmlns:a16="http://schemas.microsoft.com/office/drawing/2014/main" val="20002"/>
                    </a:ext>
                  </a:extLst>
                </a:gridCol>
              </a:tblGrid>
              <a:tr h="606169">
                <a:tc>
                  <a:txBody>
                    <a:bodyPr/>
                    <a:lstStyle/>
                    <a:p>
                      <a:pPr marL="0" marR="0">
                        <a:lnSpc>
                          <a:spcPct val="115000"/>
                        </a:lnSpc>
                        <a:spcBef>
                          <a:spcPts val="0"/>
                        </a:spcBef>
                        <a:spcAft>
                          <a:spcPts val="0"/>
                        </a:spcAft>
                      </a:pPr>
                      <a:r>
                        <a:rPr lang="en-US" sz="1600" dirty="0">
                          <a:effectLst/>
                        </a:rPr>
                        <a:t>Boundary dimension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600">
                          <a:effectLst/>
                        </a:rPr>
                        <a:t> </a:t>
                      </a:r>
                    </a:p>
                    <a:p>
                      <a:pPr marL="0" marR="0">
                        <a:lnSpc>
                          <a:spcPct val="115000"/>
                        </a:lnSpc>
                        <a:spcBef>
                          <a:spcPts val="0"/>
                        </a:spcBef>
                        <a:spcAft>
                          <a:spcPts val="0"/>
                        </a:spcAft>
                      </a:pPr>
                      <a:r>
                        <a:rPr lang="en-US" sz="1600">
                          <a:effectLst/>
                        </a:rPr>
                        <a:t>Definition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600">
                          <a:effectLst/>
                        </a:rPr>
                        <a:t> </a:t>
                      </a:r>
                    </a:p>
                    <a:p>
                      <a:pPr marL="0" marR="0">
                        <a:lnSpc>
                          <a:spcPct val="115000"/>
                        </a:lnSpc>
                        <a:spcBef>
                          <a:spcPts val="0"/>
                        </a:spcBef>
                        <a:spcAft>
                          <a:spcPts val="0"/>
                        </a:spcAft>
                      </a:pPr>
                      <a:r>
                        <a:rPr lang="en-US" sz="1600">
                          <a:effectLst/>
                        </a:rPr>
                        <a:t>Examples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87312">
                <a:tc>
                  <a:txBody>
                    <a:bodyPr/>
                    <a:lstStyle/>
                    <a:p>
                      <a:pPr marL="0" marR="0">
                        <a:lnSpc>
                          <a:spcPct val="115000"/>
                        </a:lnSpc>
                        <a:spcBef>
                          <a:spcPts val="0"/>
                        </a:spcBef>
                        <a:spcAft>
                          <a:spcPts val="0"/>
                        </a:spcAft>
                      </a:pPr>
                      <a:r>
                        <a:rPr lang="en-US" sz="1600" dirty="0">
                          <a:effectLst/>
                        </a:rPr>
                        <a:t>Food category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600" dirty="0">
                          <a:effectLst/>
                        </a:rPr>
                        <a:t>The type(s) of food included in reported FLW</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Calibri" panose="020F0502020204030204" pitchFamily="34" charset="0"/>
                        <a:buChar char="•"/>
                      </a:pPr>
                      <a:r>
                        <a:rPr lang="en-US" sz="1600">
                          <a:effectLst/>
                        </a:rPr>
                        <a:t>All food </a:t>
                      </a:r>
                    </a:p>
                    <a:p>
                      <a:pPr marL="342900" lvl="0" indent="-342900">
                        <a:buFont typeface="Calibri" panose="020F0502020204030204" pitchFamily="34" charset="0"/>
                        <a:buChar char="•"/>
                      </a:pPr>
                      <a:r>
                        <a:rPr lang="en-US" sz="1600">
                          <a:effectLst/>
                        </a:rPr>
                        <a:t>Dairy products</a:t>
                      </a:r>
                    </a:p>
                    <a:p>
                      <a:pPr marL="342900" lvl="0" indent="-342900">
                        <a:buFont typeface="Calibri" panose="020F0502020204030204" pitchFamily="34" charset="0"/>
                        <a:buChar char="•"/>
                      </a:pPr>
                      <a:r>
                        <a:rPr lang="en-US" sz="1600">
                          <a:effectLst/>
                        </a:rPr>
                        <a:t>Fresh fruits and vegetables </a:t>
                      </a:r>
                    </a:p>
                    <a:p>
                      <a:pPr marL="342900" lvl="0" indent="-342900">
                        <a:buFont typeface="Calibri" panose="020F0502020204030204" pitchFamily="34" charset="0"/>
                        <a:buChar char="•"/>
                      </a:pPr>
                      <a:r>
                        <a:rPr lang="en-US" sz="1600">
                          <a:effectLst/>
                        </a:rPr>
                        <a:t>Chicken</a:t>
                      </a:r>
                      <a:endParaRPr lang="en-US" sz="1600">
                        <a:effectLst/>
                        <a:latin typeface="Calibri" panose="020F0502020204030204" pitchFamily="34" charset="0"/>
                        <a:ea typeface="MS Mincho"/>
                      </a:endParaRPr>
                    </a:p>
                  </a:txBody>
                  <a:tcPr marL="68580" marR="68580" marT="0" marB="0"/>
                </a:tc>
                <a:extLst>
                  <a:ext uri="{0D108BD9-81ED-4DB2-BD59-A6C34878D82A}">
                    <a16:rowId xmlns:a16="http://schemas.microsoft.com/office/drawing/2014/main" val="10001"/>
                  </a:ext>
                </a:extLst>
              </a:tr>
              <a:tr h="1234140">
                <a:tc>
                  <a:txBody>
                    <a:bodyPr/>
                    <a:lstStyle/>
                    <a:p>
                      <a:pPr marL="0" marR="0">
                        <a:lnSpc>
                          <a:spcPct val="115000"/>
                        </a:lnSpc>
                        <a:spcBef>
                          <a:spcPts val="0"/>
                        </a:spcBef>
                        <a:spcAft>
                          <a:spcPts val="0"/>
                        </a:spcAft>
                      </a:pPr>
                      <a:r>
                        <a:rPr lang="en-US" sz="1600">
                          <a:effectLst/>
                        </a:rPr>
                        <a:t>Lifecycle stage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600" dirty="0">
                          <a:effectLst/>
                        </a:rPr>
                        <a:t>The stage(s) in the food supply chain or food lifecycle within which reported FLW occurs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anose="05050102010706020507" pitchFamily="18" charset="2"/>
                        <a:buChar char=""/>
                      </a:pPr>
                      <a:r>
                        <a:rPr lang="en-US" sz="1600">
                          <a:effectLst/>
                        </a:rPr>
                        <a:t>Entire food supply chain</a:t>
                      </a:r>
                    </a:p>
                    <a:p>
                      <a:pPr marL="342900" lvl="0" indent="-342900">
                        <a:buFont typeface="Symbol" panose="05050102010706020507" pitchFamily="18" charset="2"/>
                        <a:buChar char=""/>
                      </a:pPr>
                      <a:r>
                        <a:rPr lang="en-US" sz="1600">
                          <a:effectLst/>
                        </a:rPr>
                        <a:t>Two stages: manufacture of dairy products, and retail of food and beverage</a:t>
                      </a:r>
                    </a:p>
                    <a:p>
                      <a:pPr marL="342900" lvl="0" indent="-342900">
                        <a:buFont typeface="Symbol" panose="05050102010706020507" pitchFamily="18" charset="2"/>
                        <a:buChar char=""/>
                      </a:pPr>
                      <a:r>
                        <a:rPr lang="en-US" sz="1600">
                          <a:effectLst/>
                        </a:rPr>
                        <a:t>At home</a:t>
                      </a:r>
                      <a:endParaRPr lang="en-US" sz="1600">
                        <a:effectLst/>
                        <a:latin typeface="Calibri" panose="020F0502020204030204" pitchFamily="34" charset="0"/>
                      </a:endParaRPr>
                    </a:p>
                  </a:txBody>
                  <a:tcPr marL="68580" marR="68580" marT="0" marB="0"/>
                </a:tc>
                <a:extLst>
                  <a:ext uri="{0D108BD9-81ED-4DB2-BD59-A6C34878D82A}">
                    <a16:rowId xmlns:a16="http://schemas.microsoft.com/office/drawing/2014/main" val="10002"/>
                  </a:ext>
                </a:extLst>
              </a:tr>
              <a:tr h="1234140">
                <a:tc>
                  <a:txBody>
                    <a:bodyPr/>
                    <a:lstStyle/>
                    <a:p>
                      <a:pPr marL="0" marR="0">
                        <a:lnSpc>
                          <a:spcPct val="115000"/>
                        </a:lnSpc>
                        <a:spcBef>
                          <a:spcPts val="0"/>
                        </a:spcBef>
                        <a:spcAft>
                          <a:spcPts val="0"/>
                        </a:spcAft>
                      </a:pPr>
                      <a:r>
                        <a:rPr lang="en-US" sz="1600">
                          <a:effectLst/>
                        </a:rPr>
                        <a:t>Geography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600" dirty="0">
                          <a:effectLst/>
                        </a:rPr>
                        <a:t>Geographic borders within which reported FLW occurs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anose="05050102010706020507" pitchFamily="18" charset="2"/>
                        <a:buChar char=""/>
                      </a:pPr>
                      <a:r>
                        <a:rPr lang="en-US" sz="1600" dirty="0">
                          <a:effectLst/>
                        </a:rPr>
                        <a:t>World (all countries)</a:t>
                      </a:r>
                    </a:p>
                    <a:p>
                      <a:pPr marL="342900" lvl="0" indent="-342900">
                        <a:buFont typeface="Symbol" panose="05050102010706020507" pitchFamily="18" charset="2"/>
                        <a:buChar char=""/>
                      </a:pPr>
                      <a:r>
                        <a:rPr lang="en-US" sz="1600" dirty="0">
                          <a:effectLst/>
                        </a:rPr>
                        <a:t>Eastern Asia</a:t>
                      </a:r>
                    </a:p>
                    <a:p>
                      <a:pPr marL="342900" lvl="0" indent="-342900">
                        <a:buFont typeface="Symbol" panose="05050102010706020507" pitchFamily="18" charset="2"/>
                        <a:buChar char=""/>
                      </a:pPr>
                      <a:r>
                        <a:rPr lang="en-US" sz="1600" dirty="0">
                          <a:effectLst/>
                        </a:rPr>
                        <a:t>Ghana</a:t>
                      </a:r>
                    </a:p>
                    <a:p>
                      <a:pPr marL="342900" lvl="0" indent="-342900">
                        <a:buFont typeface="Symbol" panose="05050102010706020507" pitchFamily="18" charset="2"/>
                        <a:buChar char=""/>
                      </a:pPr>
                      <a:r>
                        <a:rPr lang="en-US" sz="1600" dirty="0">
                          <a:effectLst/>
                        </a:rPr>
                        <a:t>Nova Scotia, Canada</a:t>
                      </a:r>
                    </a:p>
                    <a:p>
                      <a:pPr marL="342900" lvl="0" indent="-342900">
                        <a:buFont typeface="Symbol" panose="05050102010706020507" pitchFamily="18" charset="2"/>
                        <a:buChar char=""/>
                      </a:pPr>
                      <a:r>
                        <a:rPr lang="en-US" sz="1600" dirty="0">
                          <a:effectLst/>
                        </a:rPr>
                        <a:t>Lima, Peru</a:t>
                      </a:r>
                      <a:endParaRPr lang="en-US" sz="1600" dirty="0">
                        <a:effectLst/>
                        <a:latin typeface="Calibri" panose="020F0502020204030204" pitchFamily="34" charset="0"/>
                      </a:endParaRPr>
                    </a:p>
                  </a:txBody>
                  <a:tcPr marL="68580" marR="68580" marT="0" marB="0"/>
                </a:tc>
                <a:extLst>
                  <a:ext uri="{0D108BD9-81ED-4DB2-BD59-A6C34878D82A}">
                    <a16:rowId xmlns:a16="http://schemas.microsoft.com/office/drawing/2014/main" val="10003"/>
                  </a:ext>
                </a:extLst>
              </a:tr>
              <a:tr h="1234140">
                <a:tc>
                  <a:txBody>
                    <a:bodyPr/>
                    <a:lstStyle/>
                    <a:p>
                      <a:pPr marL="0" marR="0">
                        <a:lnSpc>
                          <a:spcPct val="115000"/>
                        </a:lnSpc>
                        <a:spcBef>
                          <a:spcPts val="0"/>
                        </a:spcBef>
                        <a:spcAft>
                          <a:spcPts val="0"/>
                        </a:spcAft>
                      </a:pPr>
                      <a:r>
                        <a:rPr lang="en-US" sz="1600" dirty="0">
                          <a:effectLst/>
                        </a:rPr>
                        <a:t>Organization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600" dirty="0">
                          <a:effectLst/>
                        </a:rPr>
                        <a:t>Organizational unit(s) within which reported FLW occurs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anose="05050102010706020507" pitchFamily="18" charset="2"/>
                        <a:buChar char=""/>
                      </a:pPr>
                      <a:r>
                        <a:rPr lang="en-US" sz="1600" dirty="0">
                          <a:effectLst/>
                        </a:rPr>
                        <a:t>All sectors in country</a:t>
                      </a:r>
                    </a:p>
                    <a:p>
                      <a:pPr marL="342900" lvl="0" indent="-342900">
                        <a:buFont typeface="Symbol" panose="05050102010706020507" pitchFamily="18" charset="2"/>
                        <a:buChar char=""/>
                      </a:pPr>
                      <a:r>
                        <a:rPr lang="en-US" sz="1600" dirty="0">
                          <a:effectLst/>
                        </a:rPr>
                        <a:t>Entire company</a:t>
                      </a:r>
                    </a:p>
                    <a:p>
                      <a:pPr marL="342900" lvl="0" indent="-342900">
                        <a:buFont typeface="Symbol" panose="05050102010706020507" pitchFamily="18" charset="2"/>
                        <a:buChar char=""/>
                      </a:pPr>
                      <a:r>
                        <a:rPr lang="en-US" sz="1600" dirty="0">
                          <a:effectLst/>
                        </a:rPr>
                        <a:t>Two business units </a:t>
                      </a:r>
                    </a:p>
                    <a:p>
                      <a:pPr marL="342900" lvl="0" indent="-342900">
                        <a:buFont typeface="Symbol" panose="05050102010706020507" pitchFamily="18" charset="2"/>
                        <a:buChar char=""/>
                      </a:pPr>
                      <a:r>
                        <a:rPr lang="en-US" sz="1600" dirty="0">
                          <a:effectLst/>
                        </a:rPr>
                        <a:t>All 1,000 stores </a:t>
                      </a:r>
                    </a:p>
                    <a:p>
                      <a:pPr marL="342900" lvl="0" indent="-342900">
                        <a:buFont typeface="Symbol" panose="05050102010706020507" pitchFamily="18" charset="2"/>
                        <a:buChar char=""/>
                      </a:pPr>
                      <a:r>
                        <a:rPr lang="en-US" sz="1600" dirty="0">
                          <a:effectLst/>
                        </a:rPr>
                        <a:t>100 households</a:t>
                      </a:r>
                      <a:endParaRPr lang="en-US" sz="1600" dirty="0">
                        <a:effectLst/>
                        <a:latin typeface="Calibri" panose="020F0502020204030204" pitchFamily="34"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491896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2654</TotalTime>
  <Words>2621</Words>
  <Application>Microsoft Office PowerPoint</Application>
  <PresentationFormat>On-screen Show (4:3)</PresentationFormat>
  <Paragraphs>275</Paragraphs>
  <Slides>13</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Calibri Light</vt:lpstr>
      <vt:lpstr>MS Mincho</vt:lpstr>
      <vt:lpstr>Symbol</vt:lpstr>
      <vt:lpstr>Tahoma</vt:lpstr>
      <vt:lpstr>Times New Roman</vt:lpstr>
      <vt:lpstr>Wingdings</vt:lpstr>
      <vt:lpstr>Office Theme</vt:lpstr>
      <vt:lpstr>PowerPoint Presentation</vt:lpstr>
      <vt:lpstr>PowerPoint Presentation</vt:lpstr>
      <vt:lpstr>PowerPoint Presentation</vt:lpstr>
      <vt:lpstr>HOW TO EDIT GRAPHIC*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TABLE OF CONTENTS: FLW STANDARD (PARTS I, II, III)</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Moretti</dc:creator>
  <cp:lastModifiedBy>Jillian Holzer</cp:lastModifiedBy>
  <cp:revision>89</cp:revision>
  <dcterms:created xsi:type="dcterms:W3CDTF">2017-01-11T16:52:24Z</dcterms:created>
  <dcterms:modified xsi:type="dcterms:W3CDTF">2017-06-01T16:43:54Z</dcterms:modified>
</cp:coreProperties>
</file>